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sldIdLst>
    <p:sldId id="293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256" r:id="rId25"/>
    <p:sldId id="257" r:id="rId26"/>
    <p:sldId id="258" r:id="rId27"/>
    <p:sldId id="259" r:id="rId28"/>
    <p:sldId id="260" r:id="rId29"/>
    <p:sldId id="261" r:id="rId30"/>
    <p:sldId id="262" r:id="rId31"/>
    <p:sldId id="263" r:id="rId32"/>
    <p:sldId id="264" r:id="rId33"/>
    <p:sldId id="265" r:id="rId34"/>
    <p:sldId id="266" r:id="rId35"/>
    <p:sldId id="267" r:id="rId36"/>
    <p:sldId id="268" r:id="rId37"/>
    <p:sldId id="269" r:id="rId38"/>
    <p:sldId id="270" r:id="rId39"/>
    <p:sldId id="271" r:id="rId40"/>
    <p:sldId id="273" r:id="rId41"/>
    <p:sldId id="274" r:id="rId42"/>
    <p:sldId id="275" r:id="rId43"/>
    <p:sldId id="276" r:id="rId44"/>
    <p:sldId id="277" r:id="rId45"/>
    <p:sldId id="278" r:id="rId46"/>
    <p:sldId id="279" r:id="rId47"/>
    <p:sldId id="280" r:id="rId48"/>
    <p:sldId id="281" r:id="rId49"/>
    <p:sldId id="282" r:id="rId50"/>
    <p:sldId id="283" r:id="rId51"/>
    <p:sldId id="284" r:id="rId52"/>
    <p:sldId id="285" r:id="rId53"/>
    <p:sldId id="286" r:id="rId54"/>
    <p:sldId id="287" r:id="rId55"/>
    <p:sldId id="288" r:id="rId56"/>
    <p:sldId id="289" r:id="rId57"/>
    <p:sldId id="290" r:id="rId58"/>
    <p:sldId id="291" r:id="rId59"/>
    <p:sldId id="292" r:id="rId60"/>
    <p:sldId id="316" r:id="rId6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1B3F-D2F6-42CD-9834-9DE3CE241DF2}" type="datetimeFigureOut">
              <a:rPr lang="es-ES" smtClean="0"/>
              <a:pPr/>
              <a:t>16/05/2011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14EF7-20D9-4F48-89ED-63CF888FAF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4F181-7D50-4D5B-A0E1-063820AC55FC}" type="slidenum">
              <a:rPr lang="es-ES" smtClean="0"/>
              <a:pPr/>
              <a:t>19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F0F094E-A25B-4A3D-B549-A4E67E0F8FA0}" type="slidenum">
              <a:rPr lang="en-US"/>
              <a:pPr/>
              <a:t>52</a:t>
            </a:fld>
            <a:endParaRPr lang="en-US"/>
          </a:p>
        </p:txBody>
      </p:sp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56ED490-EB94-4FC8-B6D0-2F50582FA242}" type="slidenum">
              <a:rPr lang="en-US"/>
              <a:pPr/>
              <a:t>53</a:t>
            </a:fld>
            <a:endParaRPr lang="en-US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BE5FC7A-E63F-40A4-B711-97A696EBB17E}" type="slidenum">
              <a:rPr lang="en-US"/>
              <a:pPr/>
              <a:t>54</a:t>
            </a:fld>
            <a:endParaRPr lang="en-US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EBE4C4F-3D63-4641-9CE6-81446C3009AE}" type="slidenum">
              <a:rPr lang="en-US"/>
              <a:pPr/>
              <a:t>55</a:t>
            </a:fld>
            <a:endParaRPr lang="en-US"/>
          </a:p>
        </p:txBody>
      </p:sp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4CE4970-B2B1-4AEE-BECB-7E3E309407E7}" type="slidenum">
              <a:rPr lang="en-US"/>
              <a:pPr/>
              <a:t>56</a:t>
            </a:fld>
            <a:endParaRPr lang="en-US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5985E8B-FB95-4584-9E37-51BC4599C3DE}" type="slidenum">
              <a:rPr lang="en-US"/>
              <a:pPr/>
              <a:t>57</a:t>
            </a:fld>
            <a:endParaRPr lang="en-US"/>
          </a:p>
        </p:txBody>
      </p:sp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0380995-CC38-4DF6-83EA-860172C70E13}" type="slidenum">
              <a:rPr lang="en-US"/>
              <a:pPr/>
              <a:t>58</a:t>
            </a:fld>
            <a:endParaRPr lang="en-US"/>
          </a:p>
        </p:txBody>
      </p:sp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2342CCC-B692-4C7C-97C1-ED17B6780239}" type="slidenum">
              <a:rPr lang="en-US"/>
              <a:pPr/>
              <a:t>44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068383C-CCF4-4853-ABE3-C7E2385BD78B}" type="slidenum">
              <a:rPr lang="en-US"/>
              <a:pPr/>
              <a:t>45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F50058D-9222-4D25-960B-617303A7E020}" type="slidenum">
              <a:rPr lang="en-US"/>
              <a:pPr/>
              <a:t>46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87E4881-21EF-4CCC-B69B-555E9C3EC3F9}" type="slidenum">
              <a:rPr lang="en-US"/>
              <a:pPr/>
              <a:t>47</a:t>
            </a:fld>
            <a:endParaRPr lang="en-US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34AB1C7-E945-4969-A0C7-591566FD08BF}" type="slidenum">
              <a:rPr lang="en-US"/>
              <a:pPr/>
              <a:t>48</a:t>
            </a:fld>
            <a:endParaRPr lang="en-US"/>
          </a:p>
        </p:txBody>
      </p:sp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364E71E-0DBE-4B84-BB2A-67E776FADE3B}" type="slidenum">
              <a:rPr lang="en-US"/>
              <a:pPr/>
              <a:t>49</a:t>
            </a:fld>
            <a:endParaRPr lang="en-US"/>
          </a:p>
        </p:txBody>
      </p:sp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359CE6D-642D-4E2D-8531-98385C7FCB73}" type="slidenum">
              <a:rPr lang="en-US"/>
              <a:pPr/>
              <a:t>50</a:t>
            </a:fld>
            <a:endParaRPr lang="en-US"/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DA033C2-34E4-494C-9EC0-72C7EEFBBD08}" type="slidenum">
              <a:rPr lang="en-US"/>
              <a:pPr/>
              <a:t>51</a:t>
            </a:fld>
            <a:endParaRPr lang="en-US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07E0-4474-4C5A-8E2F-6F52A48368CF}" type="datetimeFigureOut">
              <a:rPr lang="es-ES" smtClean="0"/>
              <a:pPr/>
              <a:t>16/05/2011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D090-CF5C-4649-A8D6-B5C692A3EC4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07E0-4474-4C5A-8E2F-6F52A48368CF}" type="datetimeFigureOut">
              <a:rPr lang="es-ES" smtClean="0"/>
              <a:pPr/>
              <a:t>16/05/2011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D090-CF5C-4649-A8D6-B5C692A3EC4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07E0-4474-4C5A-8E2F-6F52A48368CF}" type="datetimeFigureOut">
              <a:rPr lang="es-ES" smtClean="0"/>
              <a:pPr/>
              <a:t>16/05/2011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D090-CF5C-4649-A8D6-B5C692A3EC4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0"/>
          </p:nvPr>
        </p:nvSpPr>
        <p:spPr>
          <a:xfrm>
            <a:off x="456481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idx="11"/>
          </p:nvPr>
        </p:nvSpPr>
        <p:spPr>
          <a:xfrm>
            <a:off x="3127680" y="6247376"/>
            <a:ext cx="2897280" cy="47093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2"/>
          </p:nvPr>
        </p:nvSpPr>
        <p:spPr>
          <a:xfrm>
            <a:off x="6554880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fld id="{64521DFA-EE4E-4EA8-AC86-D229383646A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07E0-4474-4C5A-8E2F-6F52A48368CF}" type="datetimeFigureOut">
              <a:rPr lang="es-ES" smtClean="0"/>
              <a:pPr/>
              <a:t>16/05/2011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D090-CF5C-4649-A8D6-B5C692A3EC4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07E0-4474-4C5A-8E2F-6F52A48368CF}" type="datetimeFigureOut">
              <a:rPr lang="es-ES" smtClean="0"/>
              <a:pPr/>
              <a:t>16/05/2011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D090-CF5C-4649-A8D6-B5C692A3EC4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07E0-4474-4C5A-8E2F-6F52A48368CF}" type="datetimeFigureOut">
              <a:rPr lang="es-ES" smtClean="0"/>
              <a:pPr/>
              <a:t>16/05/2011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D090-CF5C-4649-A8D6-B5C692A3EC4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07E0-4474-4C5A-8E2F-6F52A48368CF}" type="datetimeFigureOut">
              <a:rPr lang="es-ES" smtClean="0"/>
              <a:pPr/>
              <a:t>16/05/2011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D090-CF5C-4649-A8D6-B5C692A3EC4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07E0-4474-4C5A-8E2F-6F52A48368CF}" type="datetimeFigureOut">
              <a:rPr lang="es-ES" smtClean="0"/>
              <a:pPr/>
              <a:t>16/05/2011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D090-CF5C-4649-A8D6-B5C692A3EC4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07E0-4474-4C5A-8E2F-6F52A48368CF}" type="datetimeFigureOut">
              <a:rPr lang="es-ES" smtClean="0"/>
              <a:pPr/>
              <a:t>16/05/2011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D090-CF5C-4649-A8D6-B5C692A3EC4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07E0-4474-4C5A-8E2F-6F52A48368CF}" type="datetimeFigureOut">
              <a:rPr lang="es-ES" smtClean="0"/>
              <a:pPr/>
              <a:t>16/05/2011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D090-CF5C-4649-A8D6-B5C692A3EC4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07E0-4474-4C5A-8E2F-6F52A48368CF}" type="datetimeFigureOut">
              <a:rPr lang="es-ES" smtClean="0"/>
              <a:pPr/>
              <a:t>16/05/2011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D090-CF5C-4649-A8D6-B5C692A3EC4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D07E0-4474-4C5A-8E2F-6F52A48368CF}" type="datetimeFigureOut">
              <a:rPr lang="es-ES" smtClean="0"/>
              <a:pPr/>
              <a:t>16/05/2011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9D090-CF5C-4649-A8D6-B5C692A3EC4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es.wikipedia.org/wiki/Archivo:Erlang.jp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erlang.org/download.html" TargetMode="Externa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roberthorvick.com/2009/07/08/syntax-highlighing-for-erlang-in-notepad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erlide.sourceforge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cs.se/~joe/apachevsyaws.html" TargetMode="External"/><Relationship Id="rId2" Type="http://schemas.openxmlformats.org/officeDocument/2006/relationships/hyperlink" Target="http://www.erlang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>
            <a:noAutofit/>
          </a:bodyPr>
          <a:lstStyle/>
          <a:p>
            <a:r>
              <a:rPr lang="es-ES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ERLANG</a:t>
            </a:r>
            <a:endParaRPr lang="es-ES" sz="9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Manuel Bejarano del Pino</a:t>
            </a:r>
          </a:p>
          <a:p>
            <a:r>
              <a:rPr lang="es-ES" dirty="0" smtClean="0"/>
              <a:t>Juan Martín Carrasco</a:t>
            </a:r>
          </a:p>
          <a:p>
            <a:r>
              <a:rPr lang="es-ES" dirty="0" smtClean="0"/>
              <a:t>Rafael Morales González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/>
              <a:t>Robustez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lnSpcReduction="10000"/>
          </a:bodyPr>
          <a:lstStyle/>
          <a:p>
            <a:r>
              <a:rPr lang="es-ES" b="1" dirty="0" smtClean="0"/>
              <a:t>Programación defensiva</a:t>
            </a:r>
            <a:r>
              <a:rPr lang="es-ES" dirty="0" smtClean="0"/>
              <a:t>: Podemos corregir errores provocados por entrada de datos incorrectos de dos maneras:</a:t>
            </a:r>
          </a:p>
          <a:p>
            <a:endParaRPr lang="es-ES" dirty="0" smtClean="0"/>
          </a:p>
          <a:p>
            <a:pPr lvl="1"/>
            <a:r>
              <a:rPr lang="es-ES" dirty="0" smtClean="0"/>
              <a:t>Comprobar los datos antes de usarlos</a:t>
            </a:r>
          </a:p>
          <a:p>
            <a:pPr lvl="1"/>
            <a:r>
              <a:rPr lang="es-ES" dirty="0" smtClean="0"/>
              <a:t>No comprobarlos, sino recuperarse del error</a:t>
            </a:r>
          </a:p>
          <a:p>
            <a:pPr>
              <a:buNone/>
            </a:pPr>
            <a:r>
              <a:rPr lang="es-ES" dirty="0" smtClean="0"/>
              <a:t>   </a:t>
            </a:r>
          </a:p>
          <a:p>
            <a:pPr>
              <a:buNone/>
            </a:pPr>
            <a:r>
              <a:rPr lang="es-ES" dirty="0" smtClean="0"/>
              <a:t> La prevención de errores añade código poco útil, aumentando el tamaño y complejidad.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/>
              <a:t>Robustez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>
            <a:normAutofit/>
          </a:bodyPr>
          <a:lstStyle/>
          <a:p>
            <a:r>
              <a:rPr lang="es-ES" b="1" dirty="0" smtClean="0"/>
              <a:t>Reemplazo de código en caliente</a:t>
            </a:r>
            <a:r>
              <a:rPr lang="es-ES" dirty="0" smtClean="0"/>
              <a:t>: </a:t>
            </a:r>
          </a:p>
          <a:p>
            <a:pPr>
              <a:buNone/>
            </a:pPr>
            <a:r>
              <a:rPr lang="es-ES" dirty="0" smtClean="0"/>
              <a:t>    La unidad mínima de reemplazo de código es el módulo. Dos versiones distintas del mismo módulo pueden estar cargadas en memoria al mismo tiempo. Cuando se realiza una llamada a una función se utiliza la última versión disponible del modulo.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/>
              <a:t>Tipos de datos en </a:t>
            </a:r>
            <a:r>
              <a:rPr lang="es-ES" dirty="0" err="1" smtClean="0"/>
              <a:t>Erlang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21088"/>
          </a:xfrm>
        </p:spPr>
        <p:txBody>
          <a:bodyPr>
            <a:normAutofit fontScale="85000" lnSpcReduction="10000"/>
          </a:bodyPr>
          <a:lstStyle/>
          <a:p>
            <a:r>
              <a:rPr lang="es-ES" dirty="0" smtClean="0"/>
              <a:t>Tipos de dato constantes: no pueden dividirse:</a:t>
            </a:r>
          </a:p>
          <a:p>
            <a:pPr lvl="1"/>
            <a:r>
              <a:rPr lang="es-ES" dirty="0" err="1" smtClean="0"/>
              <a:t>Numeros</a:t>
            </a:r>
            <a:r>
              <a:rPr lang="es-ES" dirty="0" smtClean="0"/>
              <a:t>: por ejemplo: 123, -789, 3.14159, 7.8e12, -1.2e-45. </a:t>
            </a:r>
          </a:p>
          <a:p>
            <a:pPr lvl="1"/>
            <a:r>
              <a:rPr lang="es-ES" dirty="0" smtClean="0"/>
              <a:t>Átomos: por ejemplo: 'Un átomo con espacios',  </a:t>
            </a:r>
            <a:r>
              <a:rPr lang="es-ES" dirty="0" err="1" smtClean="0"/>
              <a:t>hola_mundo</a:t>
            </a:r>
            <a:endParaRPr lang="es-ES" dirty="0" smtClean="0"/>
          </a:p>
          <a:p>
            <a:pPr lvl="1"/>
            <a:r>
              <a:rPr lang="es-ES" dirty="0" err="1" smtClean="0"/>
              <a:t>Pids</a:t>
            </a:r>
            <a:endParaRPr lang="es-ES" dirty="0" smtClean="0"/>
          </a:p>
          <a:p>
            <a:pPr lvl="1"/>
            <a:r>
              <a:rPr lang="es-ES" dirty="0" smtClean="0"/>
              <a:t>Referencias</a:t>
            </a:r>
          </a:p>
          <a:p>
            <a:pPr lvl="1"/>
            <a:endParaRPr lang="es-ES" dirty="0" smtClean="0"/>
          </a:p>
          <a:p>
            <a:r>
              <a:rPr lang="es-ES" dirty="0" smtClean="0"/>
              <a:t>Tipos de dato compuestos: se usa para agrupar tipos:</a:t>
            </a:r>
          </a:p>
          <a:p>
            <a:pPr lvl="1"/>
            <a:r>
              <a:rPr lang="es-ES" dirty="0" err="1" smtClean="0"/>
              <a:t>Tuplas</a:t>
            </a:r>
            <a:r>
              <a:rPr lang="es-ES" dirty="0" smtClean="0"/>
              <a:t>: por ejemplo: {a, 12, b}, {}, {1, 2, 3}, {a, b, c, d, e}. </a:t>
            </a:r>
          </a:p>
          <a:p>
            <a:pPr lvl="1"/>
            <a:r>
              <a:rPr lang="es-ES" dirty="0" smtClean="0"/>
              <a:t>Listas: por ejemplo: [], [a, b, 12], [22], [a, ‘hola amigo']. </a:t>
            </a:r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/>
              <a:t>Datos constantes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Números: pueden ser enteros o flotantes. Además tenemos dos notaciones </a:t>
            </a:r>
            <a:r>
              <a:rPr lang="es-ES" dirty="0" err="1" smtClean="0"/>
              <a:t>espacíficas</a:t>
            </a:r>
            <a:r>
              <a:rPr lang="es-ES" dirty="0" smtClean="0"/>
              <a:t>:</a:t>
            </a:r>
          </a:p>
          <a:p>
            <a:pPr lvl="1"/>
            <a:r>
              <a:rPr lang="es-ES" dirty="0" smtClean="0"/>
              <a:t>$</a:t>
            </a:r>
            <a:r>
              <a:rPr lang="es-ES" dirty="0" err="1" smtClean="0"/>
              <a:t>Char</a:t>
            </a:r>
            <a:r>
              <a:rPr lang="es-ES" dirty="0" smtClean="0"/>
              <a:t>: Representa el valor ASCII del carácter </a:t>
            </a:r>
            <a:r>
              <a:rPr lang="es-ES" dirty="0" err="1" smtClean="0"/>
              <a:t>Char</a:t>
            </a:r>
            <a:endParaRPr lang="es-ES" dirty="0" smtClean="0"/>
          </a:p>
          <a:p>
            <a:pPr lvl="1"/>
            <a:r>
              <a:rPr lang="es-ES" dirty="0" err="1" smtClean="0"/>
              <a:t>Base#valor</a:t>
            </a:r>
            <a:r>
              <a:rPr lang="es-ES" dirty="0" smtClean="0"/>
              <a:t>: la base debe estar en 2..36    </a:t>
            </a:r>
            <a:r>
              <a:rPr lang="es-ES" dirty="0" err="1" smtClean="0"/>
              <a:t>Ej</a:t>
            </a:r>
            <a:r>
              <a:rPr lang="es-ES" dirty="0" smtClean="0"/>
              <a:t>: 16#ffff</a:t>
            </a:r>
          </a:p>
          <a:p>
            <a:r>
              <a:rPr lang="es-ES" dirty="0" smtClean="0"/>
              <a:t>Átomos:  Un átomo es una constante con nombre. Un átomo debe estar entre comillas simples (') si no empiezan con letra minúscula o si contiene caracteres que no sean caracteres alfanuméricos, guiones bajos “_” ó @.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/>
              <a:t>Datos constantes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Pid</a:t>
            </a:r>
            <a:r>
              <a:rPr lang="es-ES" dirty="0" smtClean="0"/>
              <a:t> (abreviatura de ‘</a:t>
            </a:r>
            <a:r>
              <a:rPr lang="es-ES" dirty="0" err="1" smtClean="0"/>
              <a:t>Process</a:t>
            </a:r>
            <a:r>
              <a:rPr lang="es-ES" dirty="0" smtClean="0"/>
              <a:t> </a:t>
            </a:r>
            <a:r>
              <a:rPr lang="es-ES" dirty="0" err="1" smtClean="0"/>
              <a:t>Identifier</a:t>
            </a:r>
            <a:r>
              <a:rPr lang="es-ES" dirty="0" smtClean="0"/>
              <a:t>’) para almacenar el nombre de los procesos.</a:t>
            </a:r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Referencias: Proporcionan nombres los cuales está garantizado que serán únicos en todos los nodos.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/>
              <a:t>Datos compuestos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err="1" smtClean="0"/>
              <a:t>Tuplas</a:t>
            </a:r>
            <a:r>
              <a:rPr lang="es-ES" dirty="0" smtClean="0"/>
              <a:t>: Son términos separados por comas y rodeados por llaves. Son usadas para almacenar un número fijo de elementos y son similares a las estructuras y registros de los lenguajes convencionales.</a:t>
            </a:r>
          </a:p>
          <a:p>
            <a:pPr>
              <a:buNone/>
            </a:pPr>
            <a:r>
              <a:rPr lang="es-ES" dirty="0" smtClean="0"/>
              <a:t>	La </a:t>
            </a:r>
            <a:r>
              <a:rPr lang="es-ES" dirty="0" err="1" smtClean="0"/>
              <a:t>tupla</a:t>
            </a:r>
            <a:r>
              <a:rPr lang="es-ES" dirty="0" smtClean="0"/>
              <a:t> {E1, E2,…,En} con n&gt;=0, se dice que tiene tamaño n.</a:t>
            </a:r>
          </a:p>
          <a:p>
            <a:pPr lvl="1" algn="ctr">
              <a:buNone/>
            </a:pPr>
            <a:r>
              <a:rPr lang="es-ES" i="1" dirty="0" smtClean="0"/>
              <a:t>{a, 12, 'hola'}</a:t>
            </a:r>
          </a:p>
          <a:p>
            <a:pPr lvl="1" algn="ctr">
              <a:buNone/>
            </a:pPr>
            <a:r>
              <a:rPr lang="es-ES" i="1" dirty="0" smtClean="0"/>
              <a:t>{1, 2, {3, 4}, {a, {b, c}}}</a:t>
            </a:r>
          </a:p>
          <a:p>
            <a:pPr lvl="1" algn="ctr">
              <a:buNone/>
            </a:pPr>
            <a:r>
              <a:rPr lang="es-ES" i="1" dirty="0" smtClean="0"/>
              <a:t>{}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/>
              <a:t>Datos compuestos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es-ES" dirty="0" smtClean="0"/>
              <a:t>Listas: Términos separados por comas y rodeados por corchetes. Son usadas para almacenar un número variable de elementos.</a:t>
            </a:r>
          </a:p>
          <a:p>
            <a:pPr>
              <a:buNone/>
            </a:pPr>
            <a:r>
              <a:rPr lang="es-ES" dirty="0" smtClean="0"/>
              <a:t>	La lista [E1, E2,…,En] con n&gt;=0, se dice que tiene longitud n.</a:t>
            </a:r>
          </a:p>
          <a:p>
            <a:pPr algn="ctr">
              <a:buNone/>
            </a:pPr>
            <a:r>
              <a:rPr lang="en-US" sz="2600" i="1" dirty="0" smtClean="0"/>
              <a:t>[1, </a:t>
            </a:r>
            <a:r>
              <a:rPr lang="en-US" sz="2600" i="1" dirty="0" err="1" smtClean="0"/>
              <a:t>abc</a:t>
            </a:r>
            <a:r>
              <a:rPr lang="en-US" sz="2600" i="1" dirty="0" smtClean="0"/>
              <a:t>, [12], '</a:t>
            </a:r>
            <a:r>
              <a:rPr lang="en-US" sz="2600" i="1" dirty="0" err="1" smtClean="0"/>
              <a:t>foo</a:t>
            </a:r>
            <a:r>
              <a:rPr lang="en-US" sz="2600" i="1" dirty="0" smtClean="0"/>
              <a:t> bar']</a:t>
            </a:r>
          </a:p>
          <a:p>
            <a:pPr algn="ctr">
              <a:buNone/>
            </a:pPr>
            <a:r>
              <a:rPr lang="es-ES" sz="2600" i="1" dirty="0" smtClean="0"/>
              <a:t>[]</a:t>
            </a:r>
          </a:p>
          <a:p>
            <a:pPr algn="ctr">
              <a:buNone/>
            </a:pPr>
            <a:r>
              <a:rPr lang="es-ES" sz="2600" i="1" dirty="0" smtClean="0"/>
              <a:t>[</a:t>
            </a:r>
            <a:r>
              <a:rPr lang="es-ES" sz="2600" i="1" dirty="0" err="1" smtClean="0"/>
              <a:t>a,b,c</a:t>
            </a:r>
            <a:r>
              <a:rPr lang="es-ES" sz="2600" i="1" dirty="0" smtClean="0"/>
              <a:t>]</a:t>
            </a:r>
          </a:p>
          <a:p>
            <a:pPr algn="ctr">
              <a:buNone/>
            </a:pPr>
            <a:r>
              <a:rPr lang="es-ES" sz="2600" i="1" dirty="0" smtClean="0"/>
              <a:t>"</a:t>
            </a:r>
            <a:r>
              <a:rPr lang="es-ES" sz="2600" i="1" dirty="0" err="1" smtClean="0"/>
              <a:t>abcd</a:t>
            </a:r>
            <a:r>
              <a:rPr lang="es-ES" sz="2600" i="1" dirty="0" smtClean="0"/>
              <a:t>"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/>
              <a:t>Datos compuestos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es-ES" dirty="0" smtClean="0"/>
              <a:t>Con la notación [E1, E2,…</a:t>
            </a:r>
            <a:r>
              <a:rPr lang="es-ES" dirty="0" err="1" smtClean="0"/>
              <a:t>En|</a:t>
            </a:r>
            <a:r>
              <a:rPr lang="es-ES" i="1" dirty="0" err="1" smtClean="0"/>
              <a:t>Variable</a:t>
            </a:r>
            <a:r>
              <a:rPr lang="es-ES" dirty="0" smtClean="0"/>
              <a:t>] siendo n&gt;=1 nos referimos a la lista cuyos primeros n elementos son E1, E2,…En y el resto se encuentra en </a:t>
            </a:r>
            <a:r>
              <a:rPr lang="es-ES" i="1" dirty="0" smtClean="0"/>
              <a:t>Variable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pPr>
              <a:buNone/>
            </a:pPr>
            <a:r>
              <a:rPr lang="es-ES" dirty="0" smtClean="0"/>
              <a:t>	</a:t>
            </a:r>
            <a:r>
              <a:rPr lang="es-ES" i="1" dirty="0" smtClean="0"/>
              <a:t>Variable</a:t>
            </a:r>
            <a:r>
              <a:rPr lang="es-ES" dirty="0" smtClean="0"/>
              <a:t> no es necesario que sea una lista, puede ser cualquier término </a:t>
            </a:r>
            <a:r>
              <a:rPr lang="es-ES" dirty="0" err="1" smtClean="0"/>
              <a:t>Erlang</a:t>
            </a:r>
            <a:r>
              <a:rPr lang="es-ES" dirty="0" smtClean="0"/>
              <a:t>.</a:t>
            </a:r>
            <a:endParaRPr lang="es-ES" sz="2200" i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/>
              <a:t>Concurrencia en </a:t>
            </a:r>
            <a:r>
              <a:rPr lang="es-ES" dirty="0" err="1" smtClean="0"/>
              <a:t>Erlang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dirty="0" smtClean="0">
                <a:solidFill>
                  <a:srgbClr val="000000"/>
                </a:solidFill>
                <a:latin typeface="Trebuchet MS" pitchFamily="32" charset="0"/>
                <a:ea typeface="DejaVu Sans" charset="0"/>
                <a:cs typeface="DejaVu Sans" charset="0"/>
              </a:rPr>
              <a:t>Para el soporte de concurrencia se usa el modelo “Actor”, donde la unidad básica de ejecución es el proceso, con las siguientes características:</a:t>
            </a:r>
          </a:p>
          <a:p>
            <a:pPr lvl="1"/>
            <a:r>
              <a:rPr lang="es-ES" dirty="0" smtClean="0"/>
              <a:t>No comparten memoria</a:t>
            </a:r>
          </a:p>
          <a:p>
            <a:pPr lvl="1"/>
            <a:r>
              <a:rPr lang="es-ES" dirty="0" smtClean="0"/>
              <a:t>Sólo pueden comunicarse con otros procesos enviándoles mensajes</a:t>
            </a:r>
          </a:p>
          <a:p>
            <a:pPr lvl="1"/>
            <a:r>
              <a:rPr lang="es-ES" dirty="0" smtClean="0"/>
              <a:t>La comunicación es asíncrona</a:t>
            </a:r>
          </a:p>
          <a:p>
            <a:pPr lvl="1"/>
            <a:r>
              <a:rPr lang="es-ES" dirty="0" smtClean="0"/>
              <a:t>Muy livianos (~300 bytes/proceso por defecto)‏</a:t>
            </a:r>
          </a:p>
          <a:p>
            <a:pPr lvl="1"/>
            <a:r>
              <a:rPr lang="es-ES" dirty="0" smtClean="0"/>
              <a:t>No están asociados 1 a 1 a los procesos del </a:t>
            </a:r>
            <a:r>
              <a:rPr lang="es-ES" dirty="0" err="1" smtClean="0"/>
              <a:t>kernel</a:t>
            </a:r>
            <a:endParaRPr lang="es-E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/>
              <a:t>Creación de procesos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ES" b="1" dirty="0" err="1" smtClean="0"/>
              <a:t>Pid</a:t>
            </a:r>
            <a:r>
              <a:rPr lang="es-ES" b="1" dirty="0" smtClean="0"/>
              <a:t> = </a:t>
            </a:r>
            <a:r>
              <a:rPr lang="es-ES" b="1" dirty="0" err="1" smtClean="0"/>
              <a:t>spawn</a:t>
            </a:r>
            <a:r>
              <a:rPr lang="es-ES" b="1" dirty="0" smtClean="0"/>
              <a:t>(Módulo, Función, [Argumentos]) </a:t>
            </a:r>
            <a:r>
              <a:rPr lang="es-ES" dirty="0" smtClean="0"/>
              <a:t>Crea un proceso que ejecuta la función con los argumentos que se le pasan. Como resultado devuelve el PID.</a:t>
            </a:r>
          </a:p>
          <a:p>
            <a:pPr algn="just"/>
            <a:r>
              <a:rPr lang="es-ES" b="1" dirty="0" err="1" smtClean="0"/>
              <a:t>Pid</a:t>
            </a:r>
            <a:r>
              <a:rPr lang="es-ES" b="1" dirty="0" smtClean="0"/>
              <a:t> = </a:t>
            </a:r>
            <a:r>
              <a:rPr lang="es-ES" b="1" dirty="0" err="1" smtClean="0"/>
              <a:t>spawn</a:t>
            </a:r>
            <a:r>
              <a:rPr lang="es-ES" b="1" dirty="0" smtClean="0"/>
              <a:t>(Nodo, Módulo, Función, [Argumentos]) </a:t>
            </a:r>
            <a:r>
              <a:rPr lang="es-ES" dirty="0" smtClean="0"/>
              <a:t>Inicia el proceso en un nodo </a:t>
            </a:r>
            <a:r>
              <a:rPr lang="es-ES" dirty="0" err="1" smtClean="0"/>
              <a:t>Erlang</a:t>
            </a:r>
            <a:r>
              <a:rPr lang="es-ES" dirty="0" smtClean="0"/>
              <a:t> remoto.</a:t>
            </a:r>
          </a:p>
          <a:p>
            <a:pPr algn="just"/>
            <a:r>
              <a:rPr lang="es-ES" b="1" dirty="0" err="1" smtClean="0"/>
              <a:t>Pid</a:t>
            </a:r>
            <a:r>
              <a:rPr lang="es-ES" b="1" dirty="0" smtClean="0"/>
              <a:t> = </a:t>
            </a:r>
            <a:r>
              <a:rPr lang="es-ES" b="1" dirty="0" err="1" smtClean="0"/>
              <a:t>self</a:t>
            </a:r>
            <a:r>
              <a:rPr lang="es-ES" b="1" dirty="0" smtClean="0"/>
              <a:t>() </a:t>
            </a:r>
            <a:r>
              <a:rPr lang="es-ES" dirty="0" smtClean="0"/>
              <a:t>Devuelve el PID del propio proceso.</a:t>
            </a:r>
          </a:p>
          <a:p>
            <a:pPr algn="just"/>
            <a:r>
              <a:rPr lang="es-ES" b="1" dirty="0" err="1" smtClean="0"/>
              <a:t>register</a:t>
            </a:r>
            <a:r>
              <a:rPr lang="es-ES" b="1" dirty="0" smtClean="0"/>
              <a:t>(Nombre, </a:t>
            </a:r>
            <a:r>
              <a:rPr lang="es-ES" b="1" dirty="0" err="1" smtClean="0"/>
              <a:t>Pid</a:t>
            </a:r>
            <a:r>
              <a:rPr lang="es-ES" b="1" dirty="0" smtClean="0"/>
              <a:t>) </a:t>
            </a:r>
            <a:r>
              <a:rPr lang="es-ES" dirty="0" smtClean="0"/>
              <a:t>Registra el PID del proceso con un nombre, de forma que otros procesos puedan encontrarlo a partir del nombre.</a:t>
            </a:r>
          </a:p>
          <a:p>
            <a:pPr algn="just"/>
            <a:r>
              <a:rPr lang="es-ES" b="1" dirty="0" err="1" smtClean="0"/>
              <a:t>Pid</a:t>
            </a:r>
            <a:r>
              <a:rPr lang="es-ES" b="1" dirty="0" smtClean="0"/>
              <a:t> = </a:t>
            </a:r>
            <a:r>
              <a:rPr lang="es-ES" b="1" dirty="0" err="1" smtClean="0"/>
              <a:t>whereis</a:t>
            </a:r>
            <a:r>
              <a:rPr lang="es-ES" b="1" dirty="0" smtClean="0"/>
              <a:t>(Nombre) </a:t>
            </a:r>
            <a:r>
              <a:rPr lang="es-ES" dirty="0" smtClean="0"/>
              <a:t>Devuelve el PID del proceso que se registró con ese nombre</a:t>
            </a:r>
          </a:p>
          <a:p>
            <a:pPr algn="just"/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/>
              <a:t>Introducción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525963"/>
          </a:xfrm>
        </p:spPr>
        <p:txBody>
          <a:bodyPr>
            <a:normAutofit/>
          </a:bodyPr>
          <a:lstStyle/>
          <a:p>
            <a:r>
              <a:rPr lang="es-ES" dirty="0" smtClean="0"/>
              <a:t>El desarrollo inicial de </a:t>
            </a:r>
            <a:r>
              <a:rPr lang="es-ES" dirty="0" err="1" smtClean="0"/>
              <a:t>Erlang</a:t>
            </a:r>
            <a:r>
              <a:rPr lang="es-ES" dirty="0" smtClean="0"/>
              <a:t> tuvo lugar en 1986 en el Laboratorio de Computación de Ericsson. </a:t>
            </a:r>
          </a:p>
          <a:p>
            <a:r>
              <a:rPr lang="es-ES" dirty="0" smtClean="0"/>
              <a:t>Su nombre viene de A. K. </a:t>
            </a:r>
            <a:r>
              <a:rPr lang="es-ES" dirty="0" err="1" smtClean="0"/>
              <a:t>Erlang</a:t>
            </a:r>
            <a:r>
              <a:rPr lang="es-ES" dirty="0" smtClean="0"/>
              <a:t>, quien dedicó su carrera a las matemáticas y la </a:t>
            </a:r>
          </a:p>
          <a:p>
            <a:pPr>
              <a:buNone/>
            </a:pPr>
            <a:r>
              <a:rPr lang="es-ES" dirty="0" smtClean="0"/>
              <a:t>    telefonía</a:t>
            </a:r>
          </a:p>
          <a:p>
            <a:r>
              <a:rPr lang="es-ES" dirty="0" smtClean="0"/>
              <a:t>También se piensa que viene de la </a:t>
            </a:r>
          </a:p>
          <a:p>
            <a:pPr>
              <a:buNone/>
            </a:pPr>
            <a:r>
              <a:rPr lang="es-ES" dirty="0" smtClean="0"/>
              <a:t>    abreviación de </a:t>
            </a:r>
            <a:r>
              <a:rPr lang="es-ES" b="1" dirty="0" err="1" smtClean="0"/>
              <a:t>ER</a:t>
            </a:r>
            <a:r>
              <a:rPr lang="es-ES" dirty="0" err="1" smtClean="0"/>
              <a:t>icsson</a:t>
            </a:r>
            <a:r>
              <a:rPr lang="es-ES" dirty="0" smtClean="0"/>
              <a:t> </a:t>
            </a:r>
            <a:r>
              <a:rPr lang="es-ES" b="1" dirty="0" err="1" smtClean="0"/>
              <a:t>LANG</a:t>
            </a:r>
            <a:r>
              <a:rPr lang="es-ES" dirty="0" err="1" smtClean="0"/>
              <a:t>uage</a:t>
            </a:r>
            <a:endParaRPr lang="es-ES" dirty="0" smtClean="0"/>
          </a:p>
        </p:txBody>
      </p:sp>
      <p:pic>
        <p:nvPicPr>
          <p:cNvPr id="3074" name="Picture 2" descr="Erlan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3789040"/>
            <a:ext cx="1800200" cy="28803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/>
              <a:t>Paso de mensajes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b="1" dirty="0" err="1" smtClean="0"/>
              <a:t>Pid</a:t>
            </a:r>
            <a:r>
              <a:rPr lang="es-ES" b="1" dirty="0" smtClean="0"/>
              <a:t> ! Mensaje</a:t>
            </a:r>
            <a:r>
              <a:rPr lang="es-ES" dirty="0" smtClean="0"/>
              <a:t>:</a:t>
            </a:r>
            <a:r>
              <a:rPr lang="es-ES" b="1" dirty="0" smtClean="0"/>
              <a:t> </a:t>
            </a:r>
            <a:r>
              <a:rPr lang="es-ES" dirty="0" smtClean="0"/>
              <a:t>Envía Mensaje a </a:t>
            </a:r>
            <a:r>
              <a:rPr lang="es-ES" dirty="0" err="1" smtClean="0"/>
              <a:t>Pid</a:t>
            </a:r>
            <a:r>
              <a:rPr lang="es-ES" dirty="0" smtClean="0"/>
              <a:t>. Es un </a:t>
            </a:r>
            <a:r>
              <a:rPr lang="es-ES" dirty="0" err="1" smtClean="0"/>
              <a:t>Build</a:t>
            </a:r>
            <a:r>
              <a:rPr lang="es-ES" dirty="0" smtClean="0"/>
              <a:t> In </a:t>
            </a:r>
            <a:r>
              <a:rPr lang="es-ES" dirty="0" err="1" smtClean="0"/>
              <a:t>Function</a:t>
            </a:r>
            <a:r>
              <a:rPr lang="es-ES" dirty="0" smtClean="0"/>
              <a:t> (BIF) no bloqueante. El mensaje puede ser cualquier término </a:t>
            </a:r>
            <a:r>
              <a:rPr lang="es-ES" dirty="0" err="1" smtClean="0"/>
              <a:t>Erlang</a:t>
            </a:r>
            <a:r>
              <a:rPr lang="es-ES" dirty="0" smtClean="0"/>
              <a:t> y el </a:t>
            </a:r>
            <a:r>
              <a:rPr lang="es-ES" dirty="0" err="1" smtClean="0"/>
              <a:t>Pid</a:t>
            </a:r>
            <a:r>
              <a:rPr lang="es-ES" dirty="0" smtClean="0"/>
              <a:t> es un identificador de proceso válido. No hay garantía de entrega.</a:t>
            </a:r>
          </a:p>
          <a:p>
            <a:r>
              <a:rPr lang="es-ES" b="1" dirty="0" smtClean="0"/>
              <a:t>{Nombre, Nodo} ! Mensaje</a:t>
            </a:r>
            <a:r>
              <a:rPr lang="es-ES" dirty="0" smtClean="0"/>
              <a:t>: Envía Mensaje a un proceso remoto, ubicado en Nodo.</a:t>
            </a:r>
          </a:p>
          <a:p>
            <a:r>
              <a:rPr lang="es-ES" b="1" dirty="0" err="1" smtClean="0"/>
              <a:t>receive</a:t>
            </a:r>
            <a:r>
              <a:rPr lang="es-ES" b="1" dirty="0" smtClean="0"/>
              <a:t> X -&gt; Accion1; Y -&gt; Accion2; ... </a:t>
            </a:r>
            <a:r>
              <a:rPr lang="es-ES" b="1" dirty="0" err="1" smtClean="0"/>
              <a:t>end</a:t>
            </a:r>
            <a:r>
              <a:rPr lang="es-ES" b="1" dirty="0" smtClean="0"/>
              <a:t>: </a:t>
            </a:r>
            <a:r>
              <a:rPr lang="es-ES" dirty="0" smtClean="0"/>
              <a:t>Se detiene hasta recibir un mensaje. Según el mensaje ejecuta la acción correcta. Es bloqueante aunque se puede especificar un </a:t>
            </a:r>
            <a:r>
              <a:rPr lang="es-ES" dirty="0" err="1" smtClean="0"/>
              <a:t>timeout</a:t>
            </a:r>
            <a:r>
              <a:rPr lang="es-ES" dirty="0" smtClean="0"/>
              <a:t>, que de vencer provocaría un mensaje de </a:t>
            </a:r>
            <a:r>
              <a:rPr lang="es-ES" dirty="0" err="1" smtClean="0"/>
              <a:t>timeout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/>
              <a:t>Algunas aplicaciones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A raíz de impactantes casos éxito en el uso de este lenguaje, la industria está prestando una especial atención a </a:t>
            </a:r>
            <a:r>
              <a:rPr lang="es-ES" sz="2800" dirty="0" err="1" smtClean="0"/>
              <a:t>Erlang</a:t>
            </a:r>
            <a:r>
              <a:rPr lang="es-ES" sz="2800" dirty="0" smtClean="0"/>
              <a:t>, lo que le convierte en uno de los principales referentes del paradigma funcional.</a:t>
            </a:r>
            <a:endParaRPr lang="es-E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28962" b="32801"/>
          <a:stretch>
            <a:fillRect/>
          </a:stretch>
        </p:blipFill>
        <p:spPr bwMode="auto">
          <a:xfrm>
            <a:off x="755576" y="3617640"/>
            <a:ext cx="2143125" cy="819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844441"/>
            <a:ext cx="2088232" cy="1464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3131840" y="3717032"/>
            <a:ext cx="5616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Usa </a:t>
            </a:r>
            <a:r>
              <a:rPr lang="es-ES" sz="2400" dirty="0" err="1" smtClean="0"/>
              <a:t>Erlang</a:t>
            </a:r>
            <a:r>
              <a:rPr lang="es-ES" sz="2400" dirty="0" smtClean="0"/>
              <a:t> en su servicio web </a:t>
            </a:r>
            <a:r>
              <a:rPr lang="es-ES" sz="2400" dirty="0" err="1" smtClean="0"/>
              <a:t>SimpleDB</a:t>
            </a:r>
            <a:r>
              <a:rPr lang="es-ES" sz="2400" dirty="0" smtClean="0"/>
              <a:t>, para ejecutar consultas en estructuras de datos en tiempo real</a:t>
            </a:r>
            <a:endParaRPr lang="es-ES" sz="2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3131840" y="5301208"/>
            <a:ext cx="5616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Lo utiliza en su servicio de marcadores sociales </a:t>
            </a:r>
            <a:r>
              <a:rPr lang="es-ES" sz="2400" dirty="0" err="1" smtClean="0"/>
              <a:t>Delicious</a:t>
            </a:r>
            <a:r>
              <a:rPr lang="es-ES" sz="2400" dirty="0" smtClean="0"/>
              <a:t>, con mas de 5 millones de usuarios</a:t>
            </a:r>
            <a:endParaRPr lang="es-E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/>
              <a:t>Algunas aplicaciones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3131840" y="1728192"/>
            <a:ext cx="5616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Usa </a:t>
            </a:r>
            <a:r>
              <a:rPr lang="es-ES" sz="2400" dirty="0" err="1" smtClean="0"/>
              <a:t>Erlang</a:t>
            </a:r>
            <a:r>
              <a:rPr lang="es-ES" sz="2400" dirty="0" smtClean="0"/>
              <a:t> en su servicio de chat, con más de 100 millones de usuarios activos</a:t>
            </a:r>
            <a:endParaRPr lang="es-ES" sz="2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3131840" y="2924944"/>
            <a:ext cx="5616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 smtClean="0"/>
              <a:t>Yaws</a:t>
            </a:r>
            <a:r>
              <a:rPr lang="es-ES" sz="2400" dirty="0" smtClean="0"/>
              <a:t> es un servidor web programado en </a:t>
            </a:r>
            <a:r>
              <a:rPr lang="es-ES" sz="2400" dirty="0" err="1" smtClean="0"/>
              <a:t>Erlang</a:t>
            </a:r>
            <a:endParaRPr lang="es-ES" sz="2400" dirty="0"/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772816"/>
            <a:ext cx="2016224" cy="9544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996952"/>
            <a:ext cx="2465116" cy="6480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005064"/>
            <a:ext cx="26574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CuadroTexto"/>
          <p:cNvSpPr txBox="1"/>
          <p:nvPr/>
        </p:nvSpPr>
        <p:spPr>
          <a:xfrm>
            <a:off x="3131840" y="3975447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Programa de modelado 3D</a:t>
            </a:r>
            <a:endParaRPr lang="es-ES" sz="2400" dirty="0"/>
          </a:p>
        </p:txBody>
      </p:sp>
      <p:sp>
        <p:nvSpPr>
          <p:cNvPr id="15" name="2 Marcador de contenido"/>
          <p:cNvSpPr>
            <a:spLocks noGrp="1"/>
          </p:cNvSpPr>
          <p:nvPr>
            <p:ph idx="1"/>
          </p:nvPr>
        </p:nvSpPr>
        <p:spPr>
          <a:xfrm>
            <a:off x="457200" y="4653136"/>
            <a:ext cx="8229600" cy="172819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" dirty="0" smtClean="0"/>
              <a:t>Empresas como T-Mobile o Motorola, también usan </a:t>
            </a:r>
            <a:r>
              <a:rPr lang="es-ES" dirty="0" err="1" smtClean="0"/>
              <a:t>Erlang</a:t>
            </a:r>
            <a:r>
              <a:rPr lang="es-ES" dirty="0" smtClean="0"/>
              <a:t> en sus sistemas, además de proyectos como </a:t>
            </a:r>
            <a:r>
              <a:rPr lang="es-ES" dirty="0" err="1" smtClean="0"/>
              <a:t>CouchDB</a:t>
            </a:r>
            <a:r>
              <a:rPr lang="es-ES" dirty="0" smtClean="0"/>
              <a:t>, </a:t>
            </a:r>
            <a:r>
              <a:rPr lang="es-ES" dirty="0" err="1" smtClean="0"/>
              <a:t>Ejabberd</a:t>
            </a:r>
            <a:r>
              <a:rPr lang="es-ES" dirty="0" smtClean="0"/>
              <a:t> chat, </a:t>
            </a:r>
            <a:r>
              <a:rPr lang="es-ES" dirty="0" err="1" smtClean="0"/>
              <a:t>RabbitMQ</a:t>
            </a:r>
            <a:r>
              <a:rPr lang="es-ES" dirty="0" smtClean="0"/>
              <a:t>, …</a:t>
            </a:r>
            <a:endParaRPr lang="es-E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dirty="0" smtClean="0"/>
              <a:t>Comparativa de </a:t>
            </a:r>
            <a:r>
              <a:rPr lang="es-ES" dirty="0" err="1" smtClean="0"/>
              <a:t>Yaws</a:t>
            </a:r>
            <a:r>
              <a:rPr lang="es-ES" dirty="0" smtClean="0"/>
              <a:t> con Apache 2.0.39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Tenemos en </a:t>
            </a:r>
            <a:r>
              <a:rPr lang="es-ES" sz="2800" dirty="0" smtClean="0">
                <a:solidFill>
                  <a:srgbClr val="00B050"/>
                </a:solidFill>
              </a:rPr>
              <a:t>verde</a:t>
            </a:r>
            <a:r>
              <a:rPr lang="es-ES" sz="2800" dirty="0" smtClean="0"/>
              <a:t> y </a:t>
            </a:r>
            <a:r>
              <a:rPr lang="es-ES" sz="2800" dirty="0" smtClean="0">
                <a:solidFill>
                  <a:schemeClr val="accent1">
                    <a:lumMod val="75000"/>
                  </a:schemeClr>
                </a:solidFill>
              </a:rPr>
              <a:t>azul</a:t>
            </a:r>
            <a:r>
              <a:rPr lang="es-ES" sz="2800" dirty="0" smtClean="0"/>
              <a:t> a Apache y en </a:t>
            </a:r>
            <a:r>
              <a:rPr lang="es-ES" sz="2800" dirty="0" smtClean="0">
                <a:solidFill>
                  <a:srgbClr val="FF0000"/>
                </a:solidFill>
              </a:rPr>
              <a:t>rojo</a:t>
            </a:r>
            <a:r>
              <a:rPr lang="es-ES" sz="2800" dirty="0" smtClean="0"/>
              <a:t> </a:t>
            </a:r>
            <a:r>
              <a:rPr lang="es-ES" sz="2800" dirty="0" err="1" smtClean="0"/>
              <a:t>Yaws</a:t>
            </a:r>
            <a:endParaRPr lang="es-ES" sz="2800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348880"/>
            <a:ext cx="5780088" cy="4065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11560" y="6290965"/>
            <a:ext cx="5535613" cy="306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>
              <a:buFont typeface="Trebuchet MS" pitchFamily="32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err="1">
                <a:solidFill>
                  <a:srgbClr val="000000"/>
                </a:solidFill>
                <a:latin typeface="Trebuchet MS" pitchFamily="32" charset="0"/>
                <a:ea typeface="DejaVu Sans" charset="0"/>
                <a:cs typeface="DejaVu Sans" charset="0"/>
              </a:rPr>
              <a:t>Cantidad</a:t>
            </a:r>
            <a:r>
              <a:rPr lang="en-US" sz="1400" dirty="0">
                <a:solidFill>
                  <a:srgbClr val="000000"/>
                </a:solidFill>
                <a:latin typeface="Trebuchet MS" pitchFamily="32" charset="0"/>
                <a:ea typeface="DejaVu Sans" charset="0"/>
                <a:cs typeface="DejaVu Sans" charset="0"/>
              </a:rPr>
              <a:t> de </a:t>
            </a:r>
            <a:r>
              <a:rPr lang="en-US" sz="1400" dirty="0" err="1">
                <a:solidFill>
                  <a:srgbClr val="000000"/>
                </a:solidFill>
                <a:latin typeface="Trebuchet MS" pitchFamily="32" charset="0"/>
                <a:ea typeface="DejaVu Sans" charset="0"/>
                <a:cs typeface="DejaVu Sans" charset="0"/>
              </a:rPr>
              <a:t>conexiones</a:t>
            </a:r>
            <a:r>
              <a:rPr lang="en-US" sz="1400" dirty="0">
                <a:solidFill>
                  <a:srgbClr val="000000"/>
                </a:solidFill>
                <a:latin typeface="Trebuchet MS" pitchFamily="32" charset="0"/>
                <a:ea typeface="DejaVu Sans" charset="0"/>
                <a:cs typeface="DejaVu Sans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rebuchet MS" pitchFamily="32" charset="0"/>
                <a:ea typeface="DejaVu Sans" charset="0"/>
                <a:cs typeface="DejaVu Sans" charset="0"/>
              </a:rPr>
              <a:t>simultáneas</a:t>
            </a:r>
            <a:endParaRPr lang="en-US" sz="1400" dirty="0">
              <a:solidFill>
                <a:srgbClr val="000000"/>
              </a:solidFill>
              <a:latin typeface="Trebuchet MS" pitchFamily="32" charset="0"/>
              <a:ea typeface="DejaVu Sans" charset="0"/>
              <a:cs typeface="DejaVu Sans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 rot="16200000">
            <a:off x="-551977" y="4016474"/>
            <a:ext cx="20574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>
              <a:buFont typeface="Trebuchet MS" pitchFamily="32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err="1">
                <a:solidFill>
                  <a:srgbClr val="000000"/>
                </a:solidFill>
                <a:latin typeface="Trebuchet MS" pitchFamily="32" charset="0"/>
                <a:ea typeface="DejaVu Sans" charset="0"/>
                <a:cs typeface="DejaVu Sans" charset="0"/>
              </a:rPr>
              <a:t>KBytes</a:t>
            </a:r>
            <a:r>
              <a:rPr lang="en-US" sz="1400" dirty="0">
                <a:solidFill>
                  <a:srgbClr val="000000"/>
                </a:solidFill>
                <a:latin typeface="Trebuchet MS" pitchFamily="32" charset="0"/>
                <a:ea typeface="DejaVu Sans" charset="0"/>
                <a:cs typeface="DejaVu Sans" charset="0"/>
              </a:rPr>
              <a:t>/</a:t>
            </a:r>
            <a:r>
              <a:rPr lang="en-US" sz="1400" dirty="0" err="1">
                <a:solidFill>
                  <a:srgbClr val="000000"/>
                </a:solidFill>
                <a:latin typeface="Trebuchet MS" pitchFamily="32" charset="0"/>
                <a:ea typeface="DejaVu Sans" charset="0"/>
                <a:cs typeface="DejaVu Sans" charset="0"/>
              </a:rPr>
              <a:t>seg</a:t>
            </a:r>
            <a:endParaRPr lang="en-US" sz="1400" dirty="0">
              <a:solidFill>
                <a:srgbClr val="000000"/>
              </a:solidFill>
              <a:latin typeface="Trebuchet MS" pitchFamily="32" charset="0"/>
              <a:ea typeface="DejaVu Sans" charset="0"/>
              <a:cs typeface="DejaVu Sans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300192" y="2492896"/>
            <a:ext cx="2520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Podemos comprobar que gracias al poco peso de los procesos en </a:t>
            </a:r>
            <a:r>
              <a:rPr lang="es-ES" dirty="0" err="1" smtClean="0"/>
              <a:t>Erlang</a:t>
            </a:r>
            <a:r>
              <a:rPr lang="es-ES" dirty="0" smtClean="0"/>
              <a:t>, </a:t>
            </a:r>
            <a:r>
              <a:rPr lang="es-ES" dirty="0" err="1" smtClean="0"/>
              <a:t>Yaws</a:t>
            </a:r>
            <a:r>
              <a:rPr lang="es-ES" dirty="0" smtClean="0"/>
              <a:t> sigue respondiendo a miles de conexiones.</a:t>
            </a:r>
            <a:endParaRPr lang="es-E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08011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dirty="0" smtClean="0"/>
              <a:t>Instalación de </a:t>
            </a:r>
            <a:r>
              <a:rPr lang="es-ES" dirty="0" err="1" smtClean="0"/>
              <a:t>Erlang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7776864" cy="4320480"/>
          </a:xfrm>
        </p:spPr>
        <p:txBody>
          <a:bodyPr>
            <a:normAutofit/>
          </a:bodyPr>
          <a:lstStyle/>
          <a:p>
            <a:r>
              <a:rPr lang="es-E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Podemos descargarlo de la siguiente dirección:</a:t>
            </a:r>
          </a:p>
          <a:p>
            <a:r>
              <a:rPr lang="es-E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  <a:hlinkClick r:id="rId2"/>
              </a:rPr>
              <a:t>http://www.erlang.org/download.html</a:t>
            </a:r>
            <a:endParaRPr lang="es-ES" sz="2800" dirty="0" smtClean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  <a:p>
            <a:endParaRPr lang="es-ES" sz="28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s-ES" sz="28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3068960"/>
            <a:ext cx="4896544" cy="3149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62535E-8 L -0.15764 -0.219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" y="-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1027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196951"/>
          </a:xfrm>
        </p:spPr>
        <p:txBody>
          <a:bodyPr/>
          <a:lstStyle/>
          <a:p>
            <a:r>
              <a:rPr lang="es-ES" dirty="0" smtClean="0"/>
              <a:t>Una vez descargado lo instalamos.</a:t>
            </a:r>
          </a:p>
          <a:p>
            <a:r>
              <a:rPr lang="es-ES" dirty="0" smtClean="0"/>
              <a:t>Después tenemos dos opciones:</a:t>
            </a:r>
          </a:p>
          <a:p>
            <a:pPr lvl="1"/>
            <a:r>
              <a:rPr lang="es-ES" dirty="0" smtClean="0"/>
              <a:t>Utilizar un editor externo y trabajar con el terminar de </a:t>
            </a:r>
            <a:r>
              <a:rPr lang="es-ES" dirty="0" err="1" smtClean="0"/>
              <a:t>Erlang</a:t>
            </a:r>
            <a:r>
              <a:rPr lang="es-ES" dirty="0" smtClean="0"/>
              <a:t>. Por ejemplo </a:t>
            </a:r>
            <a:r>
              <a:rPr lang="es-ES" dirty="0" err="1" smtClean="0"/>
              <a:t>NotePad</a:t>
            </a:r>
            <a:r>
              <a:rPr lang="es-ES" dirty="0" smtClean="0"/>
              <a:t>++.</a:t>
            </a:r>
          </a:p>
          <a:p>
            <a:pPr lvl="1"/>
            <a:r>
              <a:rPr lang="es-ES" dirty="0" smtClean="0"/>
              <a:t>Utilizar Eclipse con un </a:t>
            </a:r>
            <a:r>
              <a:rPr lang="es-ES" dirty="0" err="1" smtClean="0"/>
              <a:t>plugin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dirty="0" smtClean="0"/>
              <a:t>Instalación de </a:t>
            </a:r>
            <a:r>
              <a:rPr lang="es-ES" dirty="0" err="1" smtClean="0"/>
              <a:t>Erlang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Utilizando un editor externo:</a:t>
            </a:r>
          </a:p>
          <a:p>
            <a:pPr lvl="1"/>
            <a:r>
              <a:rPr lang="es-ES" dirty="0" smtClean="0"/>
              <a:t>Instalamos el editor deseado.</a:t>
            </a:r>
          </a:p>
          <a:p>
            <a:pPr lvl="1"/>
            <a:r>
              <a:rPr lang="es-ES" dirty="0" smtClean="0"/>
              <a:t>Configurar el resaltado de sintaxis:</a:t>
            </a:r>
          </a:p>
          <a:p>
            <a:pPr>
              <a:buNone/>
            </a:pPr>
            <a:r>
              <a:rPr lang="es-ES" dirty="0" smtClean="0">
                <a:hlinkClick r:id="rId2"/>
              </a:rPr>
              <a:t>http://www.roberthorvick.com/2009/07/08/syntax-highlighing-for-erlang-in-notepad/</a:t>
            </a:r>
            <a:endParaRPr lang="es-ES" dirty="0" smtClean="0"/>
          </a:p>
          <a:p>
            <a:pPr lvl="1">
              <a:buFontTx/>
              <a:buChar char="-"/>
            </a:pPr>
            <a:r>
              <a:rPr lang="es-ES" dirty="0" smtClean="0"/>
              <a:t>En nuestro caso se ha utilizado </a:t>
            </a:r>
            <a:r>
              <a:rPr lang="es-ES" dirty="0" err="1" smtClean="0"/>
              <a:t>NotePad</a:t>
            </a:r>
            <a:r>
              <a:rPr lang="es-ES" dirty="0" smtClean="0"/>
              <a:t>++.</a:t>
            </a:r>
          </a:p>
          <a:p>
            <a:pPr lvl="1">
              <a:buFontTx/>
              <a:buChar char="-"/>
            </a:pPr>
            <a:r>
              <a:rPr lang="es-ES" dirty="0" smtClean="0"/>
              <a:t>Ya podemos escribir códigos para </a:t>
            </a:r>
            <a:r>
              <a:rPr lang="es-ES" dirty="0" err="1" smtClean="0"/>
              <a:t>Erlang</a:t>
            </a:r>
            <a:r>
              <a:rPr lang="es-ES" dirty="0" smtClean="0"/>
              <a:t> y ejecutarlos con el terminal.</a:t>
            </a:r>
          </a:p>
          <a:p>
            <a:pPr lvl="1">
              <a:buNone/>
            </a:pPr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dirty="0" smtClean="0"/>
              <a:t>Editor externo</a:t>
            </a:r>
            <a:endParaRPr lang="es-E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8280920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196752"/>
            <a:ext cx="8407765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Instalar versión de Eclipse 3.5 o superior.</a:t>
            </a:r>
          </a:p>
          <a:p>
            <a:r>
              <a:rPr lang="es-ES" dirty="0" smtClean="0"/>
              <a:t>Configurar Eclipse:</a:t>
            </a:r>
          </a:p>
          <a:p>
            <a:pPr lvl="1"/>
            <a:r>
              <a:rPr lang="es-ES" dirty="0" smtClean="0">
                <a:hlinkClick r:id="rId2"/>
              </a:rPr>
              <a:t>http://erlide.sourceforge.net/</a:t>
            </a:r>
            <a:endParaRPr lang="es-ES" dirty="0"/>
          </a:p>
          <a:p>
            <a:r>
              <a:rPr lang="es-ES" dirty="0" smtClean="0"/>
              <a:t>Una vez configurado tenemos dentro de Eclipse tanto el editor como el terminal.</a:t>
            </a:r>
          </a:p>
          <a:p>
            <a:r>
              <a:rPr lang="es-ES" dirty="0" smtClean="0"/>
              <a:t>El código es compilado cada vez que se guarda.</a:t>
            </a: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dirty="0" smtClean="0"/>
              <a:t>Utilizando Eclipse</a:t>
            </a:r>
            <a:endParaRPr lang="es-E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700808"/>
            <a:ext cx="8292051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700808"/>
            <a:ext cx="8303832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Operación factorial</a:t>
            </a:r>
          </a:p>
          <a:p>
            <a:r>
              <a:rPr lang="es-ES" dirty="0" smtClean="0"/>
              <a:t>Suma de vectores</a:t>
            </a:r>
          </a:p>
          <a:p>
            <a:r>
              <a:rPr lang="es-ES" dirty="0" smtClean="0"/>
              <a:t>Producto escalar</a:t>
            </a: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dirty="0" smtClean="0"/>
              <a:t>Códigos de ejemplo</a:t>
            </a:r>
            <a:endParaRPr lang="es-ES" dirty="0"/>
          </a:p>
        </p:txBody>
      </p:sp>
      <p:pic>
        <p:nvPicPr>
          <p:cNvPr id="15362" name="Picture 2" descr="http://recursostic.educacion.es/descartes/web/materiales_didacticos/matrices/imagenes/matriz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56992"/>
            <a:ext cx="3962400" cy="3048001"/>
          </a:xfrm>
          <a:prstGeom prst="rect">
            <a:avLst/>
          </a:prstGeom>
          <a:noFill/>
        </p:spPr>
      </p:pic>
      <p:pic>
        <p:nvPicPr>
          <p:cNvPr id="4098" name="Picture 2" descr="http://www.calctool.org/CALC/math/functions/factorial.png"/>
          <p:cNvPicPr>
            <a:picLocks noChangeAspect="1" noChangeArrowheads="1"/>
          </p:cNvPicPr>
          <p:nvPr/>
        </p:nvPicPr>
        <p:blipFill>
          <a:blip r:embed="rId3" cstate="print"/>
          <a:srcRect t="26880" b="42881"/>
          <a:stretch>
            <a:fillRect/>
          </a:stretch>
        </p:blipFill>
        <p:spPr bwMode="auto">
          <a:xfrm>
            <a:off x="3707904" y="4581128"/>
            <a:ext cx="5080000" cy="1152128"/>
          </a:xfrm>
          <a:prstGeom prst="rect">
            <a:avLst/>
          </a:prstGeom>
          <a:noFill/>
        </p:spPr>
      </p:pic>
      <p:pic>
        <p:nvPicPr>
          <p:cNvPr id="15364" name="Picture 4" descr="http://www.kalipedia.com/kalipediamedia/matematicas/media/200709/26/geometria/20070926klpmatgeo_285.Ges.SC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1556792"/>
            <a:ext cx="2543175" cy="3086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72816"/>
            <a:ext cx="8208912" cy="4745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dirty="0" smtClean="0"/>
              <a:t>Factorial</a:t>
            </a:r>
            <a:endParaRPr lang="es-ES" dirty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772816"/>
            <a:ext cx="8208912" cy="4745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CuadroTexto"/>
          <p:cNvSpPr txBox="1"/>
          <p:nvPr/>
        </p:nvSpPr>
        <p:spPr>
          <a:xfrm>
            <a:off x="1115616" y="3284984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Primero declaramos el modulo y la función que queremos que sea visible desde fuera del código.</a:t>
            </a:r>
            <a:endParaRPr lang="es-E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/>
              <a:t>Introducción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525963"/>
          </a:xfrm>
        </p:spPr>
        <p:txBody>
          <a:bodyPr>
            <a:normAutofit/>
          </a:bodyPr>
          <a:lstStyle/>
          <a:p>
            <a:r>
              <a:rPr lang="es-ES" dirty="0" smtClean="0"/>
              <a:t>Era un lenguaje propietario de Ericsson hasta 1998, que pasó a ser de código abierto</a:t>
            </a:r>
          </a:p>
          <a:p>
            <a:endParaRPr lang="es-ES" dirty="0" smtClean="0"/>
          </a:p>
          <a:p>
            <a:r>
              <a:rPr lang="es-ES" dirty="0" smtClean="0"/>
              <a:t>Fue diseñado con un objetivo específico:</a:t>
            </a:r>
          </a:p>
          <a:p>
            <a:pPr algn="ctr">
              <a:buNone/>
            </a:pPr>
            <a:endParaRPr lang="es-ES" i="1" dirty="0"/>
          </a:p>
          <a:p>
            <a:pPr algn="ctr">
              <a:buNone/>
            </a:pPr>
            <a:r>
              <a:rPr lang="es-ES" sz="3200" i="1" dirty="0" smtClean="0"/>
              <a:t>Proporcionar una mejor forma de programar aplicaciones de telefonía</a:t>
            </a:r>
            <a:endParaRPr lang="es-ES" sz="3200" i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Realizar el factorial de N con P procesos:</a:t>
            </a:r>
          </a:p>
          <a:p>
            <a:pPr lvl="1"/>
            <a:r>
              <a:rPr lang="es-ES" dirty="0" smtClean="0"/>
              <a:t>La idea intuitiva es que cada proceso realice el producto de N hasta (N - (N </a:t>
            </a:r>
            <a:r>
              <a:rPr lang="es-ES" dirty="0" err="1" smtClean="0"/>
              <a:t>divisionEntera</a:t>
            </a:r>
            <a:r>
              <a:rPr lang="es-ES" dirty="0" smtClean="0"/>
              <a:t> P)):</a:t>
            </a:r>
          </a:p>
          <a:p>
            <a:pPr lvl="1"/>
            <a:endParaRPr lang="es-ES" dirty="0" smtClean="0"/>
          </a:p>
          <a:p>
            <a:pPr lvl="1"/>
            <a:endParaRPr lang="es-ES" dirty="0" smtClean="0"/>
          </a:p>
          <a:p>
            <a:pPr lvl="1"/>
            <a:endParaRPr lang="es-ES" dirty="0" smtClean="0"/>
          </a:p>
          <a:p>
            <a:pPr lvl="1"/>
            <a:r>
              <a:rPr lang="es-ES" dirty="0" smtClean="0"/>
              <a:t>Siendo Delta = (N – (N </a:t>
            </a:r>
            <a:r>
              <a:rPr lang="es-ES" dirty="0" err="1" smtClean="0"/>
              <a:t>divisionEntera</a:t>
            </a:r>
            <a:r>
              <a:rPr lang="es-ES" dirty="0" smtClean="0"/>
              <a:t> P)), el producto realizado por P1 es:</a:t>
            </a:r>
            <a:endParaRPr lang="es-ES" dirty="0"/>
          </a:p>
          <a:p>
            <a:pPr lvl="1" algn="ctr">
              <a:buNone/>
            </a:pPr>
            <a:r>
              <a:rPr lang="es-ES" dirty="0" smtClean="0"/>
              <a:t>(N - Delta)·(N – Delta + 1)·…·N</a:t>
            </a: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dirty="0" smtClean="0"/>
              <a:t>Factorial Concurrente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1259632" y="3284984"/>
            <a:ext cx="6912768" cy="432048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1259632" y="3284984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1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691680" y="3284984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2123728" y="3284984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2555776" y="3284984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2987824" y="3284984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3419872" y="3284984"/>
            <a:ext cx="432048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Rectángulo"/>
          <p:cNvSpPr/>
          <p:nvPr/>
        </p:nvSpPr>
        <p:spPr>
          <a:xfrm>
            <a:off x="3851920" y="3284984"/>
            <a:ext cx="432048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Rectángulo"/>
          <p:cNvSpPr/>
          <p:nvPr/>
        </p:nvSpPr>
        <p:spPr>
          <a:xfrm>
            <a:off x="4283968" y="3284984"/>
            <a:ext cx="432048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Rectángulo"/>
          <p:cNvSpPr/>
          <p:nvPr/>
        </p:nvSpPr>
        <p:spPr>
          <a:xfrm>
            <a:off x="4716016" y="3284984"/>
            <a:ext cx="432048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Rectángulo"/>
          <p:cNvSpPr/>
          <p:nvPr/>
        </p:nvSpPr>
        <p:spPr>
          <a:xfrm>
            <a:off x="5148064" y="3284984"/>
            <a:ext cx="432048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5580112" y="3284984"/>
            <a:ext cx="432048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" name="16 Rectángulo"/>
          <p:cNvSpPr/>
          <p:nvPr/>
        </p:nvSpPr>
        <p:spPr>
          <a:xfrm>
            <a:off x="6012160" y="3284984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Rectángulo"/>
          <p:cNvSpPr/>
          <p:nvPr/>
        </p:nvSpPr>
        <p:spPr>
          <a:xfrm>
            <a:off x="6444208" y="3284984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Rectángulo"/>
          <p:cNvSpPr/>
          <p:nvPr/>
        </p:nvSpPr>
        <p:spPr>
          <a:xfrm>
            <a:off x="6876256" y="3284984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Rectángulo"/>
          <p:cNvSpPr/>
          <p:nvPr/>
        </p:nvSpPr>
        <p:spPr>
          <a:xfrm>
            <a:off x="7308304" y="3284984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Rectángulo"/>
          <p:cNvSpPr/>
          <p:nvPr/>
        </p:nvSpPr>
        <p:spPr>
          <a:xfrm>
            <a:off x="7740352" y="3284984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N</a:t>
            </a:r>
            <a:endParaRPr lang="es-ES" dirty="0"/>
          </a:p>
        </p:txBody>
      </p:sp>
      <p:sp>
        <p:nvSpPr>
          <p:cNvPr id="25" name="24 Cerrar llave"/>
          <p:cNvSpPr/>
          <p:nvPr/>
        </p:nvSpPr>
        <p:spPr>
          <a:xfrm rot="5400000">
            <a:off x="2267744" y="2852936"/>
            <a:ext cx="144016" cy="21602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t" anchorCtr="0"/>
          <a:lstStyle/>
          <a:p>
            <a:pPr algn="ctr"/>
            <a:r>
              <a:rPr lang="es-ES" sz="2800" dirty="0" err="1" smtClean="0"/>
              <a:t>Pn</a:t>
            </a:r>
            <a:endParaRPr lang="es-ES" sz="2800" dirty="0"/>
          </a:p>
        </p:txBody>
      </p:sp>
      <p:sp>
        <p:nvSpPr>
          <p:cNvPr id="26" name="25 Cerrar llave"/>
          <p:cNvSpPr/>
          <p:nvPr/>
        </p:nvSpPr>
        <p:spPr>
          <a:xfrm rot="5400000">
            <a:off x="7020272" y="2924944"/>
            <a:ext cx="144016" cy="21602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t" anchorCtr="0"/>
          <a:lstStyle/>
          <a:p>
            <a:pPr algn="ctr"/>
            <a:r>
              <a:rPr lang="es-ES" sz="2800" dirty="0" smtClean="0"/>
              <a:t>P1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Distinguimos 3 casos en la llamada al factorial:</a:t>
            </a: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dirty="0" smtClean="0"/>
              <a:t>Códigos factorial Concurrente</a:t>
            </a:r>
            <a:endParaRPr lang="es-E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3" y="2348880"/>
            <a:ext cx="7416824" cy="137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789041"/>
            <a:ext cx="4824536" cy="807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4653136"/>
            <a:ext cx="4968552" cy="160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dirty="0" smtClean="0"/>
              <a:t>Función </a:t>
            </a:r>
            <a:r>
              <a:rPr lang="es-ES" dirty="0" err="1" smtClean="0"/>
              <a:t>partirFact</a:t>
            </a:r>
            <a:endParaRPr lang="es-E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653136"/>
            <a:ext cx="7056784" cy="1708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628800"/>
            <a:ext cx="7704856" cy="328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dirty="0" smtClean="0"/>
              <a:t>Función </a:t>
            </a:r>
            <a:r>
              <a:rPr lang="es-ES" dirty="0" err="1" smtClean="0"/>
              <a:t>recuperarFact</a:t>
            </a:r>
            <a:endParaRPr lang="es-E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204864"/>
            <a:ext cx="8088340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Podemos medir tiempos de ejecución con la llamada:</a:t>
            </a:r>
          </a:p>
          <a:p>
            <a:r>
              <a:rPr lang="es-ES" dirty="0" err="1" smtClean="0"/>
              <a:t>timer:tc</a:t>
            </a:r>
            <a:r>
              <a:rPr lang="es-ES" dirty="0" smtClean="0"/>
              <a:t>(</a:t>
            </a:r>
            <a:r>
              <a:rPr lang="es-ES" dirty="0" err="1" smtClean="0"/>
              <a:t>modulo,funcion</a:t>
            </a:r>
            <a:r>
              <a:rPr lang="es-ES" dirty="0" smtClean="0"/>
              <a:t>,[argumentos*]).</a:t>
            </a:r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dirty="0" smtClean="0"/>
              <a:t>Comparación de tiempos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501008"/>
            <a:ext cx="812751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dirty="0" smtClean="0"/>
              <a:t>Sumar Vectores</a:t>
            </a:r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348880"/>
            <a:ext cx="8126084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dirty="0" smtClean="0"/>
              <a:t>Sumar Vectores Concurrente</a:t>
            </a:r>
            <a:endParaRPr lang="es-ES" dirty="0"/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s-ES" dirty="0" smtClean="0"/>
              <a:t>Sumar dos vectores con P procesos:</a:t>
            </a:r>
          </a:p>
          <a:p>
            <a:pPr lvl="1"/>
            <a:r>
              <a:rPr lang="es-ES" dirty="0" smtClean="0"/>
              <a:t>La idea intuitiva: dividimos cada vector en P </a:t>
            </a:r>
            <a:r>
              <a:rPr lang="es-ES" dirty="0" err="1" smtClean="0"/>
              <a:t>subvectores</a:t>
            </a:r>
            <a:r>
              <a:rPr lang="es-ES" dirty="0" smtClean="0"/>
              <a:t>.</a:t>
            </a:r>
          </a:p>
          <a:p>
            <a:pPr lvl="1"/>
            <a:endParaRPr lang="es-ES" dirty="0" smtClean="0"/>
          </a:p>
          <a:p>
            <a:pPr lvl="1"/>
            <a:endParaRPr lang="es-ES" dirty="0" smtClean="0"/>
          </a:p>
          <a:p>
            <a:pPr lvl="1"/>
            <a:endParaRPr lang="es-ES" dirty="0" smtClean="0"/>
          </a:p>
          <a:p>
            <a:pPr lvl="1"/>
            <a:r>
              <a:rPr lang="es-ES" dirty="0" smtClean="0"/>
              <a:t>Realizando cada proceso una suma de </a:t>
            </a:r>
            <a:r>
              <a:rPr lang="es-ES" dirty="0" err="1" smtClean="0"/>
              <a:t>subvectores</a:t>
            </a:r>
            <a:r>
              <a:rPr lang="es-ES" dirty="0" smtClean="0"/>
              <a:t> de menor longitud.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1259632" y="3284984"/>
            <a:ext cx="57606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V11</a:t>
            </a:r>
            <a:endParaRPr lang="es-ES" dirty="0"/>
          </a:p>
        </p:txBody>
      </p:sp>
      <p:sp>
        <p:nvSpPr>
          <p:cNvPr id="25" name="24 Cerrar llave"/>
          <p:cNvSpPr/>
          <p:nvPr/>
        </p:nvSpPr>
        <p:spPr>
          <a:xfrm rot="5400000">
            <a:off x="1475656" y="3645024"/>
            <a:ext cx="144016" cy="5760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t" anchorCtr="0"/>
          <a:lstStyle/>
          <a:p>
            <a:pPr algn="ctr"/>
            <a:r>
              <a:rPr lang="es-ES" sz="2800" dirty="0" smtClean="0"/>
              <a:t>P1</a:t>
            </a:r>
            <a:endParaRPr lang="es-ES" sz="2800" dirty="0"/>
          </a:p>
        </p:txBody>
      </p:sp>
      <p:sp>
        <p:nvSpPr>
          <p:cNvPr id="26" name="25 Cerrar llave"/>
          <p:cNvSpPr/>
          <p:nvPr/>
        </p:nvSpPr>
        <p:spPr>
          <a:xfrm rot="5400000">
            <a:off x="5506534" y="3681028"/>
            <a:ext cx="72008" cy="5760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t" anchorCtr="0"/>
          <a:lstStyle/>
          <a:p>
            <a:pPr algn="ctr"/>
            <a:r>
              <a:rPr lang="es-ES" sz="2800" dirty="0" smtClean="0"/>
              <a:t>P1</a:t>
            </a:r>
            <a:endParaRPr lang="es-ES" sz="2800" dirty="0"/>
          </a:p>
        </p:txBody>
      </p:sp>
      <p:sp>
        <p:nvSpPr>
          <p:cNvPr id="29" name="28 Rectángulo"/>
          <p:cNvSpPr/>
          <p:nvPr/>
        </p:nvSpPr>
        <p:spPr>
          <a:xfrm>
            <a:off x="1835696" y="3284984"/>
            <a:ext cx="57606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V12</a:t>
            </a:r>
            <a:endParaRPr lang="es-ES" dirty="0"/>
          </a:p>
        </p:txBody>
      </p:sp>
      <p:sp>
        <p:nvSpPr>
          <p:cNvPr id="30" name="29 Rectángulo"/>
          <p:cNvSpPr/>
          <p:nvPr/>
        </p:nvSpPr>
        <p:spPr>
          <a:xfrm>
            <a:off x="2411760" y="3284984"/>
            <a:ext cx="57606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…</a:t>
            </a:r>
            <a:endParaRPr lang="es-ES" dirty="0"/>
          </a:p>
        </p:txBody>
      </p:sp>
      <p:sp>
        <p:nvSpPr>
          <p:cNvPr id="31" name="30 Rectángulo"/>
          <p:cNvSpPr/>
          <p:nvPr/>
        </p:nvSpPr>
        <p:spPr>
          <a:xfrm>
            <a:off x="2987824" y="3284984"/>
            <a:ext cx="57606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V1n</a:t>
            </a:r>
            <a:endParaRPr lang="es-ES" dirty="0"/>
          </a:p>
        </p:txBody>
      </p:sp>
      <p:sp>
        <p:nvSpPr>
          <p:cNvPr id="32" name="31 Rectángulo"/>
          <p:cNvSpPr/>
          <p:nvPr/>
        </p:nvSpPr>
        <p:spPr>
          <a:xfrm>
            <a:off x="5254506" y="3284984"/>
            <a:ext cx="57606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V21</a:t>
            </a:r>
            <a:endParaRPr lang="es-ES" dirty="0"/>
          </a:p>
        </p:txBody>
      </p:sp>
      <p:sp>
        <p:nvSpPr>
          <p:cNvPr id="33" name="32 Rectángulo"/>
          <p:cNvSpPr/>
          <p:nvPr/>
        </p:nvSpPr>
        <p:spPr>
          <a:xfrm>
            <a:off x="5830570" y="3284984"/>
            <a:ext cx="57606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V22</a:t>
            </a:r>
            <a:endParaRPr lang="es-ES" dirty="0"/>
          </a:p>
        </p:txBody>
      </p:sp>
      <p:sp>
        <p:nvSpPr>
          <p:cNvPr id="34" name="33 Rectángulo"/>
          <p:cNvSpPr/>
          <p:nvPr/>
        </p:nvSpPr>
        <p:spPr>
          <a:xfrm>
            <a:off x="6406634" y="3284984"/>
            <a:ext cx="57606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…</a:t>
            </a:r>
            <a:endParaRPr lang="es-ES" dirty="0"/>
          </a:p>
        </p:txBody>
      </p:sp>
      <p:sp>
        <p:nvSpPr>
          <p:cNvPr id="35" name="34 Rectángulo"/>
          <p:cNvSpPr/>
          <p:nvPr/>
        </p:nvSpPr>
        <p:spPr>
          <a:xfrm>
            <a:off x="6982698" y="3284984"/>
            <a:ext cx="57606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V2n</a:t>
            </a:r>
            <a:endParaRPr lang="es-ES" dirty="0"/>
          </a:p>
        </p:txBody>
      </p:sp>
      <p:sp>
        <p:nvSpPr>
          <p:cNvPr id="40" name="39 Cerrar llave"/>
          <p:cNvSpPr/>
          <p:nvPr/>
        </p:nvSpPr>
        <p:spPr>
          <a:xfrm rot="5400000">
            <a:off x="3203848" y="3645024"/>
            <a:ext cx="144016" cy="5760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t" anchorCtr="0"/>
          <a:lstStyle/>
          <a:p>
            <a:pPr algn="ctr"/>
            <a:r>
              <a:rPr lang="es-ES" sz="2800" dirty="0" err="1" smtClean="0"/>
              <a:t>Pn</a:t>
            </a:r>
            <a:endParaRPr lang="es-ES" sz="2800" dirty="0"/>
          </a:p>
        </p:txBody>
      </p:sp>
      <p:sp>
        <p:nvSpPr>
          <p:cNvPr id="41" name="40 Cerrar llave"/>
          <p:cNvSpPr/>
          <p:nvPr/>
        </p:nvSpPr>
        <p:spPr>
          <a:xfrm rot="5400000">
            <a:off x="7222896" y="3692920"/>
            <a:ext cx="144016" cy="5760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t" anchorCtr="0"/>
          <a:lstStyle/>
          <a:p>
            <a:pPr algn="ctr"/>
            <a:r>
              <a:rPr lang="es-ES" sz="2800" dirty="0" err="1" smtClean="0"/>
              <a:t>Pn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dirty="0" smtClean="0"/>
              <a:t>Código Sumar Vectores Concurrente</a:t>
            </a:r>
            <a:endParaRPr lang="es-E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420888"/>
            <a:ext cx="8311917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dirty="0" smtClean="0"/>
              <a:t>Función </a:t>
            </a:r>
            <a:r>
              <a:rPr lang="es-ES" dirty="0" err="1" smtClean="0"/>
              <a:t>sumVecC</a:t>
            </a:r>
            <a:endParaRPr lang="es-E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88840"/>
            <a:ext cx="8126287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mtClean="0"/>
              <a:t>Función recuperar</a:t>
            </a:r>
            <a:endParaRPr lang="es-E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276872"/>
            <a:ext cx="8076652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/>
              <a:t>Introducción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La telefonía requiere aplicaciones que:</a:t>
            </a:r>
          </a:p>
          <a:p>
            <a:pPr lvl="1"/>
            <a:r>
              <a:rPr lang="es-ES" dirty="0" smtClean="0"/>
              <a:t>Sean concurrentes</a:t>
            </a:r>
          </a:p>
          <a:p>
            <a:pPr lvl="1"/>
            <a:endParaRPr lang="es-ES" dirty="0" smtClean="0"/>
          </a:p>
          <a:p>
            <a:pPr lvl="1"/>
            <a:r>
              <a:rPr lang="es-ES" dirty="0"/>
              <a:t>U</a:t>
            </a:r>
            <a:r>
              <a:rPr lang="es-ES" dirty="0" smtClean="0"/>
              <a:t>so ininterrumpido</a:t>
            </a:r>
            <a:endParaRPr lang="es-ES" dirty="0"/>
          </a:p>
          <a:p>
            <a:pPr lvl="1"/>
            <a:endParaRPr lang="es-ES" dirty="0" smtClean="0"/>
          </a:p>
          <a:p>
            <a:pPr lvl="1"/>
            <a:r>
              <a:rPr lang="es-ES" dirty="0" smtClean="0"/>
              <a:t>Tolerantes a fallos</a:t>
            </a:r>
          </a:p>
          <a:p>
            <a:pPr lvl="1"/>
            <a:endParaRPr lang="es-ES" dirty="0" smtClean="0"/>
          </a:p>
          <a:p>
            <a:pPr lvl="1"/>
            <a:r>
              <a:rPr lang="es-ES" dirty="0" smtClean="0"/>
              <a:t>Modificables en caliente</a:t>
            </a:r>
          </a:p>
          <a:p>
            <a:pPr lvl="1"/>
            <a:endParaRPr lang="es-ES" dirty="0" smtClean="0"/>
          </a:p>
          <a:p>
            <a:pPr lvl="1"/>
            <a:r>
              <a:rPr lang="es-ES" dirty="0" smtClean="0"/>
              <a:t>Operen en tiempo real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Implementación en C con hebras.</a:t>
            </a:r>
          </a:p>
          <a:p>
            <a:r>
              <a:rPr lang="es-ES" dirty="0" smtClean="0"/>
              <a:t>Implementación en </a:t>
            </a:r>
            <a:r>
              <a:rPr lang="es-ES" dirty="0" err="1" smtClean="0"/>
              <a:t>Erlang</a:t>
            </a:r>
            <a:r>
              <a:rPr lang="es-ES" dirty="0" smtClean="0"/>
              <a:t> con paso de mensajes.</a:t>
            </a:r>
          </a:p>
          <a:p>
            <a:r>
              <a:rPr lang="es-ES" dirty="0" smtClean="0"/>
              <a:t>Comparación de ambos códigos.</a:t>
            </a:r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dirty="0" smtClean="0"/>
              <a:t>Producto escalar</a:t>
            </a:r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331640" y="3933056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1152128"/>
                <a:gridCol w="1055440"/>
              </a:tblGrid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Erlang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Nº líneas</a:t>
                      </a:r>
                      <a:r>
                        <a:rPr lang="es-ES" baseline="0" dirty="0" smtClean="0"/>
                        <a:t> de código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74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Tamaño fichero fuente (bytes)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689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1.803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Conocimientos para implementarlo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Bajo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Medio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Conocimientos para entenderlo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Bajo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Medio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dirty="0" smtClean="0"/>
              <a:t>Producto escalar</a:t>
            </a:r>
            <a:endParaRPr lang="es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00808"/>
            <a:ext cx="837033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dirty="0" smtClean="0"/>
              <a:t>Producto escalar</a:t>
            </a:r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72816"/>
            <a:ext cx="7926175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mtClean="0"/>
              <a:t>Manejo de </a:t>
            </a:r>
            <a:r>
              <a:rPr lang="es-ES" dirty="0" smtClean="0"/>
              <a:t>Ficheros</a:t>
            </a:r>
            <a:endParaRPr lang="es-ES" dirty="0"/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8117955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Erlang</a:t>
            </a: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456481" y="1604329"/>
            <a:ext cx="8228160" cy="4526396"/>
          </a:xfrm>
          <a:prstGeom prst="rect">
            <a:avLst/>
          </a:prstGeom>
          <a:noFill/>
          <a:ln/>
        </p:spPr>
        <p:txBody>
          <a:bodyPr lIns="0" tIns="25602" rIns="0" bIns="0" anchor="ctr"/>
          <a:lstStyle/>
          <a:p>
            <a:pPr marL="0" indent="0">
              <a:spcAft>
                <a:spcPct val="0"/>
              </a:spcAft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 </a:t>
            </a:r>
            <a:r>
              <a:rPr lang="en-US" dirty="0" err="1"/>
              <a:t>Algoritmo</a:t>
            </a:r>
            <a:r>
              <a:rPr lang="en-US" dirty="0"/>
              <a:t> </a:t>
            </a:r>
            <a:r>
              <a:rPr lang="en-US" dirty="0" err="1"/>
              <a:t>Ordenacion</a:t>
            </a:r>
            <a:r>
              <a:rPr lang="en-US" dirty="0"/>
              <a:t> </a:t>
            </a:r>
            <a:r>
              <a:rPr lang="en-US" dirty="0" err="1"/>
              <a:t>Estable</a:t>
            </a:r>
            <a:endParaRPr lang="en-US" dirty="0"/>
          </a:p>
          <a:p>
            <a:pPr marL="0" indent="0">
              <a:spcAft>
                <a:spcPct val="0"/>
              </a:spcAft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dirty="0"/>
          </a:p>
          <a:p>
            <a:pPr marL="0" indent="0">
              <a:spcAft>
                <a:spcPct val="0"/>
              </a:spcAft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Algoritmo</a:t>
            </a:r>
            <a:r>
              <a:rPr lang="en-US" dirty="0"/>
              <a:t> </a:t>
            </a:r>
            <a:r>
              <a:rPr lang="en-US" dirty="0" err="1"/>
              <a:t>Ordenación</a:t>
            </a:r>
            <a:r>
              <a:rPr lang="en-US" dirty="0"/>
              <a:t> No-</a:t>
            </a:r>
            <a:r>
              <a:rPr lang="en-US" dirty="0" err="1"/>
              <a:t>Estables</a:t>
            </a:r>
            <a:endParaRPr lang="en-U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95536" y="332656"/>
            <a:ext cx="82296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Erlang</a:t>
            </a:r>
            <a:endParaRPr kumimoji="0" lang="es-E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Algoritmos</a:t>
            </a:r>
            <a:r>
              <a:rPr lang="en-US" dirty="0"/>
              <a:t> </a:t>
            </a:r>
            <a:r>
              <a:rPr lang="en-US" dirty="0" err="1"/>
              <a:t>Estables</a:t>
            </a:r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Veremos</a:t>
            </a:r>
            <a:r>
              <a:rPr lang="en-US" dirty="0"/>
              <a:t>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s-ES" dirty="0" smtClean="0"/>
              <a:t>diferentes</a:t>
            </a:r>
            <a:r>
              <a:rPr lang="en-US" dirty="0" smtClean="0"/>
              <a:t> </a:t>
            </a:r>
            <a:r>
              <a:rPr lang="en-US" dirty="0" err="1"/>
              <a:t>tipos</a:t>
            </a:r>
            <a:r>
              <a:rPr lang="en-US" dirty="0"/>
              <a:t> de </a:t>
            </a:r>
            <a:r>
              <a:rPr lang="en-US" dirty="0" err="1"/>
              <a:t>complejidades</a:t>
            </a:r>
            <a:r>
              <a:rPr lang="en-US" dirty="0"/>
              <a:t> </a:t>
            </a:r>
            <a:r>
              <a:rPr lang="en-US" dirty="0" err="1"/>
              <a:t>computacionales</a:t>
            </a:r>
            <a:r>
              <a:rPr lang="en-US" dirty="0"/>
              <a:t> </a:t>
            </a:r>
            <a:r>
              <a:rPr lang="es-ES" dirty="0" smtClean="0"/>
              <a:t>según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estabilidad</a:t>
            </a:r>
            <a:r>
              <a:rPr lang="en-US" dirty="0"/>
              <a:t>.</a:t>
            </a:r>
          </a:p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Ejemplo</a:t>
            </a:r>
            <a:r>
              <a:rPr lang="en-US" dirty="0"/>
              <a:t> de </a:t>
            </a:r>
            <a:r>
              <a:rPr lang="en-US" dirty="0" err="1"/>
              <a:t>Algoritmo</a:t>
            </a:r>
            <a:r>
              <a:rPr lang="en-US" dirty="0"/>
              <a:t> </a:t>
            </a:r>
            <a:r>
              <a:rPr lang="en-US" dirty="0" err="1"/>
              <a:t>Estable</a:t>
            </a:r>
            <a:r>
              <a:rPr lang="en-US" dirty="0"/>
              <a:t>: </a:t>
            </a:r>
            <a:r>
              <a:rPr lang="en-US" dirty="0" err="1"/>
              <a:t>Mergesort</a:t>
            </a:r>
            <a:endParaRPr lang="en-U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Algoritmos</a:t>
            </a:r>
            <a:r>
              <a:rPr kumimoji="0" lang="es-ES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estables</a:t>
            </a:r>
            <a:endParaRPr kumimoji="0" lang="es-E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Algoritmos</a:t>
            </a:r>
            <a:r>
              <a:rPr lang="en-US" dirty="0"/>
              <a:t> </a:t>
            </a:r>
            <a:r>
              <a:rPr lang="en-US" dirty="0" err="1"/>
              <a:t>Estables</a:t>
            </a:r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El </a:t>
            </a:r>
            <a:r>
              <a:rPr lang="en-US" dirty="0" err="1"/>
              <a:t>algoritmo</a:t>
            </a:r>
            <a:r>
              <a:rPr lang="en-US" dirty="0"/>
              <a:t> de </a:t>
            </a:r>
            <a:r>
              <a:rPr lang="en-US" dirty="0" err="1"/>
              <a:t>ordenamiento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mezcla</a:t>
            </a:r>
            <a:r>
              <a:rPr lang="en-US" dirty="0"/>
              <a:t> (merge sort en </a:t>
            </a:r>
            <a:r>
              <a:rPr lang="en-US" dirty="0" err="1"/>
              <a:t>inglés</a:t>
            </a:r>
            <a:r>
              <a:rPr lang="en-US" dirty="0"/>
              <a:t>) </a:t>
            </a:r>
            <a:r>
              <a:rPr lang="en-US" dirty="0" err="1"/>
              <a:t>es</a:t>
            </a:r>
            <a:r>
              <a:rPr lang="en-US" dirty="0"/>
              <a:t> un </a:t>
            </a:r>
            <a:r>
              <a:rPr lang="en-US" dirty="0" err="1"/>
              <a:t>algoritmo</a:t>
            </a:r>
            <a:r>
              <a:rPr lang="en-US" dirty="0"/>
              <a:t> de </a:t>
            </a:r>
            <a:r>
              <a:rPr lang="en-US" dirty="0" err="1"/>
              <a:t>ordenamiento</a:t>
            </a:r>
            <a:r>
              <a:rPr lang="en-US" dirty="0"/>
              <a:t> </a:t>
            </a:r>
            <a:r>
              <a:rPr lang="en-US" dirty="0" err="1"/>
              <a:t>externo</a:t>
            </a:r>
            <a:r>
              <a:rPr lang="en-US" dirty="0"/>
              <a:t> </a:t>
            </a:r>
            <a:r>
              <a:rPr lang="en-US" dirty="0" err="1"/>
              <a:t>estable</a:t>
            </a:r>
            <a:r>
              <a:rPr lang="en-US" dirty="0"/>
              <a:t> </a:t>
            </a:r>
            <a:r>
              <a:rPr lang="en-US" dirty="0" err="1"/>
              <a:t>basado</a:t>
            </a:r>
            <a:r>
              <a:rPr lang="en-US" dirty="0"/>
              <a:t> en la </a:t>
            </a:r>
            <a:r>
              <a:rPr lang="en-US" dirty="0" err="1"/>
              <a:t>técnica</a:t>
            </a:r>
            <a:r>
              <a:rPr lang="en-US" dirty="0"/>
              <a:t> divide y </a:t>
            </a:r>
            <a:r>
              <a:rPr lang="en-US" dirty="0" err="1"/>
              <a:t>vencerás</a:t>
            </a:r>
            <a:endParaRPr lang="en-US" dirty="0"/>
          </a:p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Es de </a:t>
            </a:r>
            <a:r>
              <a:rPr lang="en-US" dirty="0" err="1"/>
              <a:t>complejidad</a:t>
            </a:r>
            <a:r>
              <a:rPr lang="en-US" dirty="0"/>
              <a:t> O(n log n).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Algoritmos</a:t>
            </a:r>
            <a:r>
              <a:rPr kumimoji="0" lang="es-ES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estables</a:t>
            </a:r>
            <a:endParaRPr kumimoji="0" lang="es-E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Algoritmos</a:t>
            </a:r>
            <a:r>
              <a:rPr lang="en-US" dirty="0"/>
              <a:t> </a:t>
            </a:r>
            <a:r>
              <a:rPr lang="en-US" dirty="0" err="1"/>
              <a:t>Estables</a:t>
            </a:r>
            <a:endParaRPr lang="en-US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  <a:ln/>
        </p:spPr>
        <p:txBody>
          <a:bodyPr>
            <a:normAutofit lnSpcReduction="10000"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El </a:t>
            </a:r>
            <a:r>
              <a:rPr lang="en-US" dirty="0" err="1"/>
              <a:t>ordenamiento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mezcla</a:t>
            </a:r>
            <a:r>
              <a:rPr lang="en-US" dirty="0"/>
              <a:t> </a:t>
            </a:r>
            <a:r>
              <a:rPr lang="en-US" dirty="0" err="1"/>
              <a:t>incorpora</a:t>
            </a:r>
            <a:r>
              <a:rPr lang="en-US" dirty="0"/>
              <a:t> dos ideas </a:t>
            </a:r>
            <a:r>
              <a:rPr lang="en-US" dirty="0" err="1"/>
              <a:t>principales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mejorar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tiempo</a:t>
            </a:r>
            <a:r>
              <a:rPr lang="en-US" dirty="0"/>
              <a:t> de </a:t>
            </a:r>
            <a:r>
              <a:rPr lang="en-US" dirty="0" err="1"/>
              <a:t>ejecución</a:t>
            </a:r>
            <a:r>
              <a:rPr lang="en-US" dirty="0"/>
              <a:t>:</a:t>
            </a:r>
          </a:p>
          <a:p>
            <a:pPr marL="391686" indent="-293764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lista</a:t>
            </a:r>
            <a:r>
              <a:rPr lang="en-US" dirty="0"/>
              <a:t> </a:t>
            </a:r>
            <a:r>
              <a:rPr lang="en-US" dirty="0" err="1"/>
              <a:t>pequeña</a:t>
            </a:r>
            <a:r>
              <a:rPr lang="en-US" dirty="0"/>
              <a:t> </a:t>
            </a:r>
            <a:r>
              <a:rPr lang="en-US" dirty="0" err="1"/>
              <a:t>necesitará</a:t>
            </a:r>
            <a:r>
              <a:rPr lang="en-US" dirty="0"/>
              <a:t> </a:t>
            </a:r>
            <a:r>
              <a:rPr lang="en-US" dirty="0" err="1"/>
              <a:t>menos</a:t>
            </a:r>
            <a:r>
              <a:rPr lang="en-US" dirty="0"/>
              <a:t> </a:t>
            </a:r>
            <a:r>
              <a:rPr lang="en-US" dirty="0" err="1"/>
              <a:t>pasos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ordenarse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lista</a:t>
            </a:r>
            <a:r>
              <a:rPr lang="en-US" dirty="0"/>
              <a:t> </a:t>
            </a:r>
            <a:r>
              <a:rPr lang="en-US" dirty="0" err="1"/>
              <a:t>grande</a:t>
            </a:r>
            <a:r>
              <a:rPr lang="en-US" dirty="0"/>
              <a:t>.</a:t>
            </a:r>
          </a:p>
          <a:p>
            <a:pPr marL="391686" indent="-293764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 Se </a:t>
            </a:r>
            <a:r>
              <a:rPr lang="en-US" dirty="0" err="1"/>
              <a:t>necesitan</a:t>
            </a:r>
            <a:r>
              <a:rPr lang="en-US" dirty="0"/>
              <a:t> </a:t>
            </a:r>
            <a:r>
              <a:rPr lang="en-US" dirty="0" err="1"/>
              <a:t>menos</a:t>
            </a:r>
            <a:r>
              <a:rPr lang="en-US" dirty="0"/>
              <a:t> </a:t>
            </a:r>
            <a:r>
              <a:rPr lang="en-US" dirty="0" err="1"/>
              <a:t>pasos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construir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lista</a:t>
            </a:r>
            <a:r>
              <a:rPr lang="en-US" dirty="0"/>
              <a:t> </a:t>
            </a:r>
            <a:r>
              <a:rPr lang="en-US" dirty="0" err="1"/>
              <a:t>ordenada</a:t>
            </a:r>
            <a:r>
              <a:rPr lang="en-US" dirty="0"/>
              <a:t> a </a:t>
            </a:r>
            <a:r>
              <a:rPr lang="en-US" dirty="0" err="1"/>
              <a:t>partir</a:t>
            </a:r>
            <a:r>
              <a:rPr lang="en-US" dirty="0"/>
              <a:t> de dos </a:t>
            </a:r>
            <a:r>
              <a:rPr lang="en-US" dirty="0" err="1"/>
              <a:t>listas</a:t>
            </a:r>
            <a:r>
              <a:rPr lang="en-US" dirty="0"/>
              <a:t> </a:t>
            </a:r>
            <a:r>
              <a:rPr lang="en-US" dirty="0" err="1"/>
              <a:t>también</a:t>
            </a:r>
            <a:r>
              <a:rPr lang="en-US" dirty="0"/>
              <a:t> </a:t>
            </a:r>
            <a:r>
              <a:rPr lang="en-US" dirty="0" err="1"/>
              <a:t>ordenadas</a:t>
            </a:r>
            <a:r>
              <a:rPr lang="en-US" dirty="0"/>
              <a:t>, </a:t>
            </a:r>
            <a:r>
              <a:rPr lang="en-US" dirty="0" err="1"/>
              <a:t>que</a:t>
            </a:r>
            <a:r>
              <a:rPr lang="en-US" dirty="0"/>
              <a:t> a </a:t>
            </a:r>
            <a:r>
              <a:rPr lang="en-US" dirty="0" err="1"/>
              <a:t>partir</a:t>
            </a:r>
            <a:r>
              <a:rPr lang="en-US" dirty="0"/>
              <a:t> de dos </a:t>
            </a:r>
            <a:r>
              <a:rPr lang="en-US" dirty="0" err="1"/>
              <a:t>listas</a:t>
            </a:r>
            <a:r>
              <a:rPr lang="en-US" dirty="0"/>
              <a:t> </a:t>
            </a:r>
            <a:r>
              <a:rPr lang="en-US" dirty="0" err="1"/>
              <a:t>desordenadas</a:t>
            </a:r>
            <a:r>
              <a:rPr lang="en-US" dirty="0"/>
              <a:t>. 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Algoritmos</a:t>
            </a:r>
            <a:r>
              <a:rPr kumimoji="0" lang="es-ES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estables</a:t>
            </a:r>
            <a:endParaRPr kumimoji="0" lang="es-E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Algoritmos</a:t>
            </a:r>
            <a:r>
              <a:rPr lang="en-US" dirty="0"/>
              <a:t> </a:t>
            </a:r>
            <a:r>
              <a:rPr lang="en-US" dirty="0" err="1"/>
              <a:t>Estables</a:t>
            </a:r>
            <a:endParaRPr lang="en-U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Algoritmos</a:t>
            </a:r>
            <a:r>
              <a:rPr kumimoji="0" lang="es-ES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estables</a:t>
            </a:r>
            <a:endParaRPr kumimoji="0" lang="es-E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67544" y="1700808"/>
            <a:ext cx="8208912" cy="452431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sort([]) -&gt; [];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sort([L]) -&gt; [L];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sort(List) -&gt; 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    Middle = length(List) div 2,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    {Left, Right} = </a:t>
            </a:r>
            <a:r>
              <a:rPr lang="en-US" b="1" dirty="0" err="1" smtClean="0"/>
              <a:t>lists:split</a:t>
            </a:r>
            <a:r>
              <a:rPr lang="en-US" b="1" dirty="0" smtClean="0"/>
              <a:t>(Middle, List),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    merge(sort(Left),sort(Right)).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merge(Left, Right) -&gt; merge(Left, Right, []).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merge([</a:t>
            </a:r>
            <a:r>
              <a:rPr lang="en-US" b="1" dirty="0" err="1" smtClean="0"/>
              <a:t>L|Left</a:t>
            </a:r>
            <a:r>
              <a:rPr lang="en-US" b="1" dirty="0" smtClean="0"/>
              <a:t>], [</a:t>
            </a:r>
            <a:r>
              <a:rPr lang="en-US" b="1" dirty="0" err="1" smtClean="0"/>
              <a:t>R|Right</a:t>
            </a:r>
            <a:r>
              <a:rPr lang="en-US" b="1" dirty="0" smtClean="0"/>
              <a:t>], Acc) when L &lt; R -&gt; 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    merge(Left, [</a:t>
            </a:r>
            <a:r>
              <a:rPr lang="en-US" b="1" dirty="0" err="1" smtClean="0"/>
              <a:t>R|Right</a:t>
            </a:r>
            <a:r>
              <a:rPr lang="en-US" b="1" dirty="0" smtClean="0"/>
              <a:t>], [</a:t>
            </a:r>
            <a:r>
              <a:rPr lang="en-US" b="1" dirty="0" err="1" smtClean="0"/>
              <a:t>L|Acc</a:t>
            </a:r>
            <a:r>
              <a:rPr lang="en-US" b="1" dirty="0" smtClean="0"/>
              <a:t>]);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merge(Left, [</a:t>
            </a:r>
            <a:r>
              <a:rPr lang="en-US" b="1" dirty="0" err="1" smtClean="0"/>
              <a:t>R|Right</a:t>
            </a:r>
            <a:r>
              <a:rPr lang="en-US" b="1" dirty="0" smtClean="0"/>
              <a:t>], Acc) -&gt; 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    merge(Left, Right, [</a:t>
            </a:r>
            <a:r>
              <a:rPr lang="en-US" b="1" dirty="0" err="1" smtClean="0"/>
              <a:t>R|Acc</a:t>
            </a:r>
            <a:r>
              <a:rPr lang="en-US" b="1" dirty="0" smtClean="0"/>
              <a:t>]);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merge([</a:t>
            </a:r>
            <a:r>
              <a:rPr lang="en-US" b="1" dirty="0" err="1" smtClean="0"/>
              <a:t>L|Left</a:t>
            </a:r>
            <a:r>
              <a:rPr lang="en-US" b="1" dirty="0" smtClean="0"/>
              <a:t>], [], Acc) -&gt; 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    merge(Left, [], [</a:t>
            </a:r>
            <a:r>
              <a:rPr lang="en-US" b="1" dirty="0" err="1" smtClean="0"/>
              <a:t>L|Acc</a:t>
            </a:r>
            <a:r>
              <a:rPr lang="en-US" b="1" dirty="0" smtClean="0"/>
              <a:t>]);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merge([], [</a:t>
            </a:r>
            <a:r>
              <a:rPr lang="en-US" b="1" dirty="0" err="1" smtClean="0"/>
              <a:t>R|Right</a:t>
            </a:r>
            <a:r>
              <a:rPr lang="en-US" b="1" dirty="0" smtClean="0"/>
              <a:t>], Acc) -&gt; 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    merge([], Right, [</a:t>
            </a:r>
            <a:r>
              <a:rPr lang="en-US" b="1" dirty="0" err="1" smtClean="0"/>
              <a:t>R|Acc</a:t>
            </a:r>
            <a:r>
              <a:rPr lang="en-US" b="1" dirty="0" smtClean="0"/>
              <a:t>]);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merge([], [], Acc) -&gt; </a:t>
            </a:r>
            <a:r>
              <a:rPr lang="en-US" b="1" dirty="0" err="1" smtClean="0"/>
              <a:t>lists:reverse</a:t>
            </a:r>
            <a:r>
              <a:rPr lang="en-US" b="1" dirty="0" smtClean="0"/>
              <a:t>(Acc).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Algoritmos</a:t>
            </a:r>
            <a:r>
              <a:rPr lang="en-US" dirty="0"/>
              <a:t> </a:t>
            </a:r>
            <a:r>
              <a:rPr lang="en-US" dirty="0" err="1"/>
              <a:t>Estables</a:t>
            </a:r>
            <a:endParaRPr lang="en-U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Algoritmos</a:t>
            </a:r>
            <a:r>
              <a:rPr kumimoji="0" lang="es-ES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estables</a:t>
            </a:r>
            <a:endParaRPr kumimoji="0" lang="es-E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67544" y="1772816"/>
            <a:ext cx="8208912" cy="39703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 smtClean="0"/>
              <a:t>mergesort</a:t>
            </a:r>
            <a:r>
              <a:rPr lang="en-US" dirty="0" smtClean="0"/>
              <a:t>([],[]).    /* Perl */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 smtClean="0"/>
              <a:t>mergesort</a:t>
            </a:r>
            <a:r>
              <a:rPr lang="en-US" dirty="0" smtClean="0"/>
              <a:t>([A],[A]).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 smtClean="0"/>
              <a:t>mergesort</a:t>
            </a:r>
            <a:r>
              <a:rPr lang="en-US" dirty="0" smtClean="0"/>
              <a:t>([A,B|R],S) :-  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   split([A,B|R],L1,L2),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   </a:t>
            </a:r>
            <a:r>
              <a:rPr lang="en-US" dirty="0" err="1" smtClean="0"/>
              <a:t>mergesort</a:t>
            </a:r>
            <a:r>
              <a:rPr lang="en-US" dirty="0" smtClean="0"/>
              <a:t>(L1,S1),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   </a:t>
            </a:r>
            <a:r>
              <a:rPr lang="en-US" dirty="0" err="1" smtClean="0"/>
              <a:t>mergesort</a:t>
            </a:r>
            <a:r>
              <a:rPr lang="en-US" dirty="0" smtClean="0"/>
              <a:t>(L2,S2),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   merge(S1,S2,S).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split([],[],[]).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split([A],[A],[]).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split([A,B|R],[</a:t>
            </a:r>
            <a:r>
              <a:rPr lang="en-US" dirty="0" err="1" smtClean="0"/>
              <a:t>A|Ra</a:t>
            </a:r>
            <a:r>
              <a:rPr lang="en-US" dirty="0" smtClean="0"/>
              <a:t>],[</a:t>
            </a:r>
            <a:r>
              <a:rPr lang="en-US" dirty="0" err="1" smtClean="0"/>
              <a:t>B|Rb</a:t>
            </a:r>
            <a:r>
              <a:rPr lang="en-US" dirty="0" smtClean="0"/>
              <a:t>]) :-  split(</a:t>
            </a:r>
            <a:r>
              <a:rPr lang="en-US" dirty="0" err="1" smtClean="0"/>
              <a:t>R,Ra,Rb</a:t>
            </a:r>
            <a:r>
              <a:rPr lang="en-US" dirty="0" smtClean="0"/>
              <a:t>).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merge(A,[],A).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merge([],B,B).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merge([</a:t>
            </a:r>
            <a:r>
              <a:rPr lang="en-US" dirty="0" err="1" smtClean="0"/>
              <a:t>A|Ra</a:t>
            </a:r>
            <a:r>
              <a:rPr lang="en-US" dirty="0" smtClean="0"/>
              <a:t>],[</a:t>
            </a:r>
            <a:r>
              <a:rPr lang="en-US" dirty="0" err="1" smtClean="0"/>
              <a:t>B|Rb</a:t>
            </a:r>
            <a:r>
              <a:rPr lang="en-US" dirty="0" smtClean="0"/>
              <a:t>],[A|M]) :-  A =&lt; B, merge(Ra,[</a:t>
            </a:r>
            <a:r>
              <a:rPr lang="en-US" dirty="0" err="1" smtClean="0"/>
              <a:t>B|Rb</a:t>
            </a:r>
            <a:r>
              <a:rPr lang="en-US" dirty="0" smtClean="0"/>
              <a:t>],M).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merge([</a:t>
            </a:r>
            <a:r>
              <a:rPr lang="en-US" dirty="0" err="1" smtClean="0"/>
              <a:t>A|Ra</a:t>
            </a:r>
            <a:r>
              <a:rPr lang="en-US" dirty="0" smtClean="0"/>
              <a:t>],[</a:t>
            </a:r>
            <a:r>
              <a:rPr lang="en-US" dirty="0" err="1" smtClean="0"/>
              <a:t>B|Rb</a:t>
            </a:r>
            <a:r>
              <a:rPr lang="en-US" dirty="0" smtClean="0"/>
              <a:t>],[B|M]) :-  A &gt; B,  merge([</a:t>
            </a:r>
            <a:r>
              <a:rPr lang="en-US" dirty="0" err="1" smtClean="0"/>
              <a:t>A|Ra</a:t>
            </a:r>
            <a:r>
              <a:rPr lang="en-US" dirty="0" smtClean="0"/>
              <a:t>],</a:t>
            </a:r>
            <a:r>
              <a:rPr lang="en-US" dirty="0" err="1" smtClean="0"/>
              <a:t>Rb,M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/>
              <a:t>Influencias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En 1987 se implementa </a:t>
            </a:r>
            <a:r>
              <a:rPr lang="es-ES" dirty="0" err="1" smtClean="0"/>
              <a:t>Erlang</a:t>
            </a:r>
            <a:r>
              <a:rPr lang="es-ES" dirty="0" smtClean="0"/>
              <a:t> en </a:t>
            </a:r>
            <a:r>
              <a:rPr lang="es-ES" dirty="0" err="1" smtClean="0"/>
              <a:t>Prolog</a:t>
            </a:r>
            <a:r>
              <a:rPr lang="es-ES" dirty="0" smtClean="0"/>
              <a:t> y en 1990 se desarrolla su propia sintaxis.</a:t>
            </a:r>
          </a:p>
          <a:p>
            <a:endParaRPr lang="es-ES" dirty="0" smtClean="0"/>
          </a:p>
          <a:p>
            <a:r>
              <a:rPr lang="es-ES" dirty="0" smtClean="0"/>
              <a:t>El uso de ! como operador de envío de mensajes proviene de CSP</a:t>
            </a:r>
          </a:p>
          <a:p>
            <a:endParaRPr lang="es-ES" dirty="0" smtClean="0"/>
          </a:p>
          <a:p>
            <a:r>
              <a:rPr lang="es-ES" dirty="0" err="1" smtClean="0"/>
              <a:t>Eripascal</a:t>
            </a:r>
            <a:r>
              <a:rPr lang="es-ES" dirty="0" smtClean="0"/>
              <a:t> influenció en el uso de , y ; como separadores y no terminadores.</a:t>
            </a:r>
          </a:p>
          <a:p>
            <a:endParaRPr lang="es-ES" dirty="0" smtClean="0"/>
          </a:p>
          <a:p>
            <a:r>
              <a:rPr lang="es-ES" dirty="0" err="1" smtClean="0"/>
              <a:t>Erlang</a:t>
            </a:r>
            <a:r>
              <a:rPr lang="es-ES" dirty="0" smtClean="0"/>
              <a:t> ha influenciado a lenguajes como </a:t>
            </a:r>
            <a:r>
              <a:rPr lang="es-ES" dirty="0" err="1" smtClean="0"/>
              <a:t>Clojure</a:t>
            </a:r>
            <a:r>
              <a:rPr lang="es-ES" dirty="0" smtClean="0"/>
              <a:t> y </a:t>
            </a:r>
            <a:r>
              <a:rPr lang="es-ES" dirty="0" err="1" smtClean="0"/>
              <a:t>Scala</a:t>
            </a:r>
            <a:endParaRPr lang="es-ES" dirty="0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Algoritmos</a:t>
            </a:r>
            <a:r>
              <a:rPr lang="en-US" dirty="0"/>
              <a:t> </a:t>
            </a:r>
            <a:r>
              <a:rPr lang="en-US" dirty="0" err="1"/>
              <a:t>Inestables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El </a:t>
            </a:r>
            <a:r>
              <a:rPr lang="en-US" dirty="0" err="1"/>
              <a:t>ordenamiento</a:t>
            </a:r>
            <a:r>
              <a:rPr lang="en-US" dirty="0"/>
              <a:t> </a:t>
            </a:r>
            <a:r>
              <a:rPr lang="en-US" dirty="0" err="1"/>
              <a:t>rápido</a:t>
            </a:r>
            <a:r>
              <a:rPr lang="en-US" dirty="0"/>
              <a:t> (</a:t>
            </a:r>
            <a:r>
              <a:rPr lang="en-US" dirty="0" err="1"/>
              <a:t>quicksort</a:t>
            </a:r>
            <a:r>
              <a:rPr lang="en-US" dirty="0"/>
              <a:t> en </a:t>
            </a:r>
            <a:r>
              <a:rPr lang="en-US" dirty="0" err="1"/>
              <a:t>inglés</a:t>
            </a:r>
            <a:r>
              <a:rPr lang="en-US" dirty="0"/>
              <a:t>) </a:t>
            </a:r>
            <a:r>
              <a:rPr lang="en-US" dirty="0" err="1"/>
              <a:t>es</a:t>
            </a:r>
            <a:r>
              <a:rPr lang="en-US" dirty="0"/>
              <a:t> un </a:t>
            </a:r>
            <a:r>
              <a:rPr lang="en-US" dirty="0" err="1"/>
              <a:t>algoritmo</a:t>
            </a:r>
            <a:r>
              <a:rPr lang="en-US" dirty="0"/>
              <a:t> </a:t>
            </a:r>
            <a:r>
              <a:rPr lang="en-US" dirty="0" err="1"/>
              <a:t>basado</a:t>
            </a:r>
            <a:r>
              <a:rPr lang="en-US" dirty="0"/>
              <a:t> en la </a:t>
            </a:r>
            <a:r>
              <a:rPr lang="en-US" dirty="0" err="1"/>
              <a:t>técnica</a:t>
            </a:r>
            <a:r>
              <a:rPr lang="en-US" dirty="0"/>
              <a:t> de divide y </a:t>
            </a:r>
            <a:r>
              <a:rPr lang="en-US" dirty="0" err="1"/>
              <a:t>vencerás</a:t>
            </a:r>
            <a:r>
              <a:rPr lang="en-US" dirty="0"/>
              <a:t>,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permite</a:t>
            </a:r>
            <a:r>
              <a:rPr lang="en-US" dirty="0"/>
              <a:t>.</a:t>
            </a:r>
          </a:p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En </a:t>
            </a:r>
            <a:r>
              <a:rPr lang="en-US" dirty="0" err="1"/>
              <a:t>promedio</a:t>
            </a:r>
            <a:r>
              <a:rPr lang="en-US" dirty="0"/>
              <a:t>, </a:t>
            </a:r>
            <a:r>
              <a:rPr lang="en-US" dirty="0" err="1"/>
              <a:t>ordenar</a:t>
            </a:r>
            <a:r>
              <a:rPr lang="en-US" dirty="0"/>
              <a:t> n </a:t>
            </a:r>
            <a:r>
              <a:rPr lang="en-US" dirty="0" err="1"/>
              <a:t>elementos</a:t>
            </a:r>
            <a:r>
              <a:rPr lang="en-US" dirty="0"/>
              <a:t> en un </a:t>
            </a:r>
            <a:r>
              <a:rPr lang="en-US" dirty="0" err="1"/>
              <a:t>tiempo</a:t>
            </a:r>
            <a:r>
              <a:rPr lang="en-US" dirty="0"/>
              <a:t> </a:t>
            </a:r>
            <a:r>
              <a:rPr lang="en-US" dirty="0" err="1"/>
              <a:t>proporcional</a:t>
            </a:r>
            <a:r>
              <a:rPr lang="en-US" dirty="0"/>
              <a:t> a n log n.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Algoritmos</a:t>
            </a:r>
            <a:r>
              <a:rPr kumimoji="0" lang="es-ES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inestables</a:t>
            </a:r>
            <a:endParaRPr kumimoji="0" lang="es-E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Algoritmos</a:t>
            </a:r>
            <a:r>
              <a:rPr lang="en-US" dirty="0"/>
              <a:t> </a:t>
            </a:r>
            <a:r>
              <a:rPr lang="en-US" dirty="0" err="1"/>
              <a:t>Inestables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Descripción</a:t>
            </a:r>
            <a:endParaRPr lang="en-US" dirty="0"/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Elegir</a:t>
            </a:r>
            <a:r>
              <a:rPr lang="en-US" dirty="0"/>
              <a:t> un </a:t>
            </a:r>
            <a:r>
              <a:rPr lang="en-US" dirty="0" err="1"/>
              <a:t>elemento</a:t>
            </a:r>
            <a:r>
              <a:rPr lang="en-US" dirty="0"/>
              <a:t> de la </a:t>
            </a:r>
            <a:r>
              <a:rPr lang="en-US" dirty="0" err="1"/>
              <a:t>lista</a:t>
            </a:r>
            <a:r>
              <a:rPr lang="en-US" dirty="0"/>
              <a:t>, al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llamaremos</a:t>
            </a:r>
            <a:r>
              <a:rPr lang="en-US" dirty="0"/>
              <a:t> </a:t>
            </a:r>
            <a:r>
              <a:rPr lang="en-US" dirty="0" err="1"/>
              <a:t>pivote</a:t>
            </a:r>
            <a:r>
              <a:rPr lang="en-US" dirty="0"/>
              <a:t>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Resituar</a:t>
            </a:r>
            <a:r>
              <a:rPr lang="en-US" dirty="0"/>
              <a:t> los </a:t>
            </a:r>
            <a:r>
              <a:rPr lang="en-US" dirty="0" err="1"/>
              <a:t>demás</a:t>
            </a:r>
            <a:r>
              <a:rPr lang="en-US" dirty="0"/>
              <a:t> </a:t>
            </a:r>
            <a:r>
              <a:rPr lang="en-US" dirty="0" err="1"/>
              <a:t>elementos</a:t>
            </a:r>
            <a:r>
              <a:rPr lang="en-US" dirty="0"/>
              <a:t> de la </a:t>
            </a:r>
            <a:r>
              <a:rPr lang="en-US" dirty="0" err="1"/>
              <a:t>lista</a:t>
            </a:r>
            <a:r>
              <a:rPr lang="en-US" dirty="0"/>
              <a:t> a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lado</a:t>
            </a:r>
            <a:r>
              <a:rPr lang="en-US" dirty="0"/>
              <a:t> del </a:t>
            </a:r>
            <a:r>
              <a:rPr lang="en-US" dirty="0" err="1"/>
              <a:t>pivote</a:t>
            </a:r>
            <a:r>
              <a:rPr lang="en-US" dirty="0"/>
              <a:t> de </a:t>
            </a:r>
            <a:r>
              <a:rPr lang="en-US" dirty="0" err="1"/>
              <a:t>izquierda</a:t>
            </a:r>
            <a:r>
              <a:rPr lang="en-US" dirty="0"/>
              <a:t> a </a:t>
            </a:r>
            <a:r>
              <a:rPr lang="en-US" dirty="0" err="1"/>
              <a:t>derecha</a:t>
            </a:r>
            <a:r>
              <a:rPr lang="en-US" dirty="0"/>
              <a:t>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La </a:t>
            </a:r>
            <a:r>
              <a:rPr lang="en-US" dirty="0" err="1"/>
              <a:t>lista</a:t>
            </a:r>
            <a:r>
              <a:rPr lang="en-US" dirty="0"/>
              <a:t> </a:t>
            </a:r>
            <a:r>
              <a:rPr lang="en-US" dirty="0" err="1"/>
              <a:t>queda</a:t>
            </a:r>
            <a:r>
              <a:rPr lang="en-US" dirty="0"/>
              <a:t> </a:t>
            </a:r>
            <a:r>
              <a:rPr lang="en-US" dirty="0" err="1"/>
              <a:t>separada</a:t>
            </a:r>
            <a:r>
              <a:rPr lang="en-US" dirty="0"/>
              <a:t> en dos </a:t>
            </a:r>
            <a:r>
              <a:rPr lang="en-US" dirty="0" err="1"/>
              <a:t>sublistas</a:t>
            </a:r>
            <a:r>
              <a:rPr lang="en-US" dirty="0"/>
              <a:t>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Repetir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proceso</a:t>
            </a:r>
            <a:r>
              <a:rPr lang="en-US" dirty="0"/>
              <a:t> de forma </a:t>
            </a:r>
            <a:r>
              <a:rPr lang="en-US" dirty="0" err="1"/>
              <a:t>recursiva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sublista</a:t>
            </a:r>
            <a:r>
              <a:rPr lang="en-US" dirty="0"/>
              <a:t> </a:t>
            </a:r>
            <a:r>
              <a:rPr lang="en-US" dirty="0" err="1"/>
              <a:t>mientras</a:t>
            </a:r>
            <a:r>
              <a:rPr lang="en-US" dirty="0"/>
              <a:t> </a:t>
            </a:r>
            <a:r>
              <a:rPr lang="en-US" dirty="0" err="1"/>
              <a:t>éstas</a:t>
            </a:r>
            <a:r>
              <a:rPr lang="en-US" dirty="0"/>
              <a:t> </a:t>
            </a:r>
            <a:r>
              <a:rPr lang="en-US" dirty="0" err="1"/>
              <a:t>contengan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de un </a:t>
            </a:r>
            <a:r>
              <a:rPr lang="en-US" dirty="0" err="1"/>
              <a:t>elemento</a:t>
            </a:r>
            <a:r>
              <a:rPr lang="en-US" dirty="0"/>
              <a:t>.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Algoritmos</a:t>
            </a:r>
            <a:r>
              <a:rPr kumimoji="0" lang="es-ES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inestables</a:t>
            </a:r>
            <a:endParaRPr kumimoji="0" lang="es-E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Algoritmos</a:t>
            </a:r>
            <a:r>
              <a:rPr lang="en-US" dirty="0"/>
              <a:t> </a:t>
            </a:r>
            <a:r>
              <a:rPr lang="en-US" dirty="0" err="1"/>
              <a:t>Inestables</a:t>
            </a:r>
            <a:endParaRPr lang="en-U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Algoritmos</a:t>
            </a:r>
            <a:r>
              <a:rPr kumimoji="0" lang="es-ES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inestables</a:t>
            </a:r>
            <a:endParaRPr kumimoji="0" lang="es-E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67544" y="1772816"/>
            <a:ext cx="8208912" cy="31393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err="1" smtClean="0"/>
              <a:t>quicksort</a:t>
            </a:r>
            <a:r>
              <a:rPr lang="en-US" b="1" dirty="0" smtClean="0"/>
              <a:t>([]) -&gt;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        [];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err="1" smtClean="0"/>
              <a:t>quicksort</a:t>
            </a:r>
            <a:r>
              <a:rPr lang="en-US" b="1" dirty="0" smtClean="0"/>
              <a:t>([H|T]) -&gt;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        {Left, Pivot, Right} = </a:t>
            </a:r>
            <a:r>
              <a:rPr lang="en-US" b="1" dirty="0" err="1" smtClean="0"/>
              <a:t>quicksort</a:t>
            </a:r>
            <a:r>
              <a:rPr lang="en-US" b="1" dirty="0" smtClean="0"/>
              <a:t>(H, [], [], T),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        </a:t>
            </a:r>
            <a:r>
              <a:rPr lang="en-US" b="1" dirty="0" err="1" smtClean="0"/>
              <a:t>quicksort</a:t>
            </a:r>
            <a:r>
              <a:rPr lang="en-US" b="1" dirty="0" smtClean="0"/>
              <a:t>(Left) ++ [Pivot] ++ </a:t>
            </a:r>
            <a:r>
              <a:rPr lang="en-US" b="1" dirty="0" err="1" smtClean="0"/>
              <a:t>quicksort</a:t>
            </a:r>
            <a:r>
              <a:rPr lang="en-US" b="1" dirty="0" smtClean="0"/>
              <a:t>(Right).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err="1" smtClean="0"/>
              <a:t>quicksort</a:t>
            </a:r>
            <a:r>
              <a:rPr lang="en-US" b="1" dirty="0" smtClean="0"/>
              <a:t>(Pivot, Left, Right, []) -&gt;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        {Left, Pivot, Right};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err="1" smtClean="0"/>
              <a:t>quicksort</a:t>
            </a:r>
            <a:r>
              <a:rPr lang="en-US" b="1" dirty="0" smtClean="0"/>
              <a:t>(Pivot, Left, Right, [H|T]) when H &lt; Pivot -&gt;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        </a:t>
            </a:r>
            <a:r>
              <a:rPr lang="en-US" b="1" dirty="0" err="1" smtClean="0"/>
              <a:t>quicksort</a:t>
            </a:r>
            <a:r>
              <a:rPr lang="en-US" b="1" dirty="0" smtClean="0"/>
              <a:t>(Pivot, [</a:t>
            </a:r>
            <a:r>
              <a:rPr lang="en-US" b="1" dirty="0" err="1" smtClean="0"/>
              <a:t>H|Left</a:t>
            </a:r>
            <a:r>
              <a:rPr lang="en-US" b="1" dirty="0" smtClean="0"/>
              <a:t>], Right, T);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err="1" smtClean="0"/>
              <a:t>quicksort</a:t>
            </a:r>
            <a:r>
              <a:rPr lang="en-US" b="1" dirty="0" smtClean="0"/>
              <a:t>(Pivot, Left, Right, [H|T]) -&gt;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        </a:t>
            </a:r>
            <a:r>
              <a:rPr lang="en-US" b="1" dirty="0" err="1" smtClean="0"/>
              <a:t>quicksort</a:t>
            </a:r>
            <a:r>
              <a:rPr lang="en-US" b="1" dirty="0" smtClean="0"/>
              <a:t>(Pivot, Left, [</a:t>
            </a:r>
            <a:r>
              <a:rPr lang="en-US" b="1" dirty="0" err="1" smtClean="0"/>
              <a:t>H|Right</a:t>
            </a:r>
            <a:r>
              <a:rPr lang="en-US" b="1" dirty="0" smtClean="0"/>
              <a:t>], T).</a:t>
            </a:r>
            <a:endParaRPr lang="en-US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Algoritmo</a:t>
            </a:r>
            <a:r>
              <a:rPr lang="en-US" dirty="0"/>
              <a:t> </a:t>
            </a:r>
            <a:r>
              <a:rPr lang="en-US" dirty="0" err="1"/>
              <a:t>Inestables</a:t>
            </a:r>
            <a:endParaRPr lang="en-US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err="1"/>
              <a:t>qsort</a:t>
            </a:r>
            <a:r>
              <a:rPr lang="en-US" b="1" dirty="0"/>
              <a:t> []     = []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err="1"/>
              <a:t>qsort</a:t>
            </a:r>
            <a:r>
              <a:rPr lang="en-US" b="1" dirty="0"/>
              <a:t> (x:xs) = </a:t>
            </a:r>
            <a:r>
              <a:rPr lang="en-US" b="1" dirty="0" err="1"/>
              <a:t>qsort</a:t>
            </a:r>
            <a:r>
              <a:rPr lang="en-US" b="1" dirty="0"/>
              <a:t> (filter (&lt; x) </a:t>
            </a:r>
            <a:r>
              <a:rPr lang="en-US" b="1" dirty="0" err="1"/>
              <a:t>xs</a:t>
            </a:r>
            <a:r>
              <a:rPr lang="en-US" b="1" dirty="0"/>
              <a:t>) ++ [x] ++ </a:t>
            </a:r>
            <a:r>
              <a:rPr lang="en-US" b="1" dirty="0" err="1"/>
              <a:t>qsort</a:t>
            </a:r>
            <a:r>
              <a:rPr lang="en-US" b="1" dirty="0"/>
              <a:t> (filter (&gt;= x) </a:t>
            </a:r>
            <a:r>
              <a:rPr lang="en-US" b="1" dirty="0" err="1"/>
              <a:t>xs</a:t>
            </a:r>
            <a:r>
              <a:rPr lang="en-US" b="1" dirty="0"/>
              <a:t>)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b="1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b="1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Algoritmos</a:t>
            </a:r>
            <a:r>
              <a:rPr kumimoji="0" lang="es-ES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inestables</a:t>
            </a:r>
            <a:endParaRPr kumimoji="0" lang="es-E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Torres de Hanoi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Las Torres de </a:t>
            </a:r>
            <a:r>
              <a:rPr lang="en-US" dirty="0" err="1"/>
              <a:t>Hanói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un </a:t>
            </a:r>
            <a:r>
              <a:rPr lang="en-US" dirty="0" err="1"/>
              <a:t>rompecabezas</a:t>
            </a:r>
            <a:r>
              <a:rPr lang="en-US" dirty="0"/>
              <a:t> o </a:t>
            </a:r>
            <a:r>
              <a:rPr lang="en-US" dirty="0" err="1"/>
              <a:t>juego</a:t>
            </a:r>
            <a:r>
              <a:rPr lang="en-US" dirty="0"/>
              <a:t> </a:t>
            </a:r>
            <a:r>
              <a:rPr lang="en-US" dirty="0" err="1"/>
              <a:t>matemático</a:t>
            </a:r>
            <a:r>
              <a:rPr lang="en-US" dirty="0"/>
              <a:t> </a:t>
            </a:r>
            <a:r>
              <a:rPr lang="en-US" dirty="0" err="1"/>
              <a:t>inventado</a:t>
            </a:r>
            <a:r>
              <a:rPr lang="en-US" dirty="0"/>
              <a:t> en 1883 </a:t>
            </a:r>
            <a:r>
              <a:rPr lang="en-US" dirty="0" err="1"/>
              <a:t>por</a:t>
            </a:r>
            <a:r>
              <a:rPr lang="en-US" dirty="0"/>
              <a:t> el </a:t>
            </a:r>
            <a:r>
              <a:rPr lang="en-US" dirty="0" err="1"/>
              <a:t>matemático</a:t>
            </a:r>
            <a:r>
              <a:rPr lang="en-US" dirty="0"/>
              <a:t> </a:t>
            </a:r>
            <a:r>
              <a:rPr lang="en-US" dirty="0" err="1"/>
              <a:t>francés</a:t>
            </a:r>
            <a:r>
              <a:rPr lang="en-US" dirty="0"/>
              <a:t> </a:t>
            </a:r>
            <a:r>
              <a:rPr lang="en-US" dirty="0" err="1"/>
              <a:t>Éduard</a:t>
            </a:r>
            <a:r>
              <a:rPr lang="en-US" dirty="0"/>
              <a:t> Lucas</a:t>
            </a:r>
          </a:p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El </a:t>
            </a:r>
            <a:r>
              <a:rPr lang="en-US" dirty="0" err="1"/>
              <a:t>problema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muy</a:t>
            </a:r>
            <a:r>
              <a:rPr lang="en-US" dirty="0"/>
              <a:t> </a:t>
            </a:r>
            <a:r>
              <a:rPr lang="en-US" dirty="0" err="1"/>
              <a:t>conocido</a:t>
            </a:r>
            <a:r>
              <a:rPr lang="en-US" dirty="0"/>
              <a:t> en la </a:t>
            </a:r>
            <a:r>
              <a:rPr lang="en-US" dirty="0" err="1"/>
              <a:t>ciencia</a:t>
            </a:r>
            <a:r>
              <a:rPr lang="en-US" dirty="0"/>
              <a:t> de la </a:t>
            </a:r>
            <a:r>
              <a:rPr lang="en-US" dirty="0" err="1"/>
              <a:t>computación</a:t>
            </a:r>
            <a:r>
              <a:rPr lang="en-US" dirty="0"/>
              <a:t> y </a:t>
            </a:r>
            <a:r>
              <a:rPr lang="en-US" dirty="0" err="1"/>
              <a:t>aparece</a:t>
            </a:r>
            <a:r>
              <a:rPr lang="en-US" dirty="0"/>
              <a:t> en </a:t>
            </a:r>
            <a:r>
              <a:rPr lang="en-US" dirty="0" err="1"/>
              <a:t>muchos</a:t>
            </a:r>
            <a:r>
              <a:rPr lang="en-US" dirty="0"/>
              <a:t> </a:t>
            </a:r>
            <a:r>
              <a:rPr lang="en-US" dirty="0" err="1"/>
              <a:t>libros</a:t>
            </a:r>
            <a:r>
              <a:rPr lang="en-US" dirty="0"/>
              <a:t> de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introducción</a:t>
            </a:r>
            <a:r>
              <a:rPr lang="en-US" dirty="0"/>
              <a:t> a la </a:t>
            </a:r>
            <a:r>
              <a:rPr lang="en-US" dirty="0" err="1"/>
              <a:t>teoría</a:t>
            </a:r>
            <a:r>
              <a:rPr lang="en-US" dirty="0"/>
              <a:t> de </a:t>
            </a:r>
            <a:r>
              <a:rPr lang="en-US" dirty="0" err="1"/>
              <a:t>algoritmos</a:t>
            </a:r>
            <a:r>
              <a:rPr lang="en-US" dirty="0"/>
              <a:t>.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Torres de </a:t>
            </a:r>
            <a:r>
              <a:rPr kumimoji="0" lang="es-E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Hanoi</a:t>
            </a:r>
            <a:endParaRPr kumimoji="0" lang="es-E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Torres de Hanoi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El </a:t>
            </a:r>
            <a:r>
              <a:rPr lang="en-US" dirty="0" err="1"/>
              <a:t>problema</a:t>
            </a:r>
            <a:r>
              <a:rPr lang="en-US" dirty="0"/>
              <a:t> de </a:t>
            </a:r>
            <a:r>
              <a:rPr lang="en-US" dirty="0" err="1"/>
              <a:t>las</a:t>
            </a:r>
            <a:r>
              <a:rPr lang="en-US" dirty="0"/>
              <a:t> Torres de </a:t>
            </a:r>
            <a:r>
              <a:rPr lang="en-US" dirty="0" err="1"/>
              <a:t>Hanói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curiosísimo</a:t>
            </a:r>
            <a:r>
              <a:rPr lang="en-US" dirty="0"/>
              <a:t> </a:t>
            </a:r>
            <a:r>
              <a:rPr lang="en-US" dirty="0" err="1"/>
              <a:t>porque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solución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muy</a:t>
            </a:r>
            <a:r>
              <a:rPr lang="en-US" dirty="0"/>
              <a:t> </a:t>
            </a:r>
            <a:r>
              <a:rPr lang="en-US" dirty="0" err="1"/>
              <a:t>rápida</a:t>
            </a:r>
            <a:r>
              <a:rPr lang="en-US" dirty="0"/>
              <a:t> de </a:t>
            </a:r>
            <a:r>
              <a:rPr lang="en-US" dirty="0" err="1"/>
              <a:t>calcular</a:t>
            </a:r>
            <a:r>
              <a:rPr lang="en-US" dirty="0"/>
              <a:t>, </a:t>
            </a:r>
            <a:r>
              <a:rPr lang="en-US" dirty="0" err="1"/>
              <a:t>pero</a:t>
            </a:r>
            <a:r>
              <a:rPr lang="en-US" dirty="0"/>
              <a:t> el </a:t>
            </a:r>
            <a:r>
              <a:rPr lang="en-US" dirty="0" err="1"/>
              <a:t>número</a:t>
            </a:r>
            <a:r>
              <a:rPr lang="en-US" dirty="0"/>
              <a:t> de </a:t>
            </a:r>
            <a:r>
              <a:rPr lang="en-US" dirty="0" err="1"/>
              <a:t>pasos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resolverlo</a:t>
            </a:r>
            <a:r>
              <a:rPr lang="en-US" dirty="0"/>
              <a:t> </a:t>
            </a:r>
            <a:r>
              <a:rPr lang="en-US" dirty="0" err="1"/>
              <a:t>crece</a:t>
            </a:r>
            <a:r>
              <a:rPr lang="en-US" dirty="0"/>
              <a:t> </a:t>
            </a:r>
            <a:r>
              <a:rPr lang="en-US" dirty="0" err="1"/>
              <a:t>exponencialmente</a:t>
            </a:r>
            <a:r>
              <a:rPr lang="en-US" dirty="0"/>
              <a:t> </a:t>
            </a:r>
            <a:r>
              <a:rPr lang="en-US" dirty="0" err="1"/>
              <a:t>conforme</a:t>
            </a:r>
            <a:r>
              <a:rPr lang="en-US" dirty="0"/>
              <a:t> </a:t>
            </a:r>
            <a:r>
              <a:rPr lang="en-US" dirty="0" err="1"/>
              <a:t>aumenta</a:t>
            </a:r>
            <a:r>
              <a:rPr lang="en-US" dirty="0"/>
              <a:t> el </a:t>
            </a:r>
            <a:r>
              <a:rPr lang="en-US" dirty="0" err="1"/>
              <a:t>número</a:t>
            </a:r>
            <a:r>
              <a:rPr lang="en-US" dirty="0"/>
              <a:t> de discos</a:t>
            </a:r>
          </a:p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Torres de </a:t>
            </a:r>
            <a:r>
              <a:rPr kumimoji="0" lang="es-E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Hanoi</a:t>
            </a:r>
            <a:endParaRPr kumimoji="0" lang="es-E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Torres de Hanoi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Aunque</a:t>
            </a:r>
            <a:r>
              <a:rPr lang="en-US" dirty="0"/>
              <a:t> se </a:t>
            </a:r>
            <a:r>
              <a:rPr lang="en-US" dirty="0" err="1"/>
              <a:t>conocen</a:t>
            </a:r>
            <a:r>
              <a:rPr lang="en-US" dirty="0"/>
              <a:t> </a:t>
            </a:r>
            <a:r>
              <a:rPr lang="en-US" dirty="0" err="1"/>
              <a:t>algoritmos</a:t>
            </a:r>
            <a:r>
              <a:rPr lang="en-US" dirty="0"/>
              <a:t> </a:t>
            </a:r>
            <a:r>
              <a:rPr lang="en-US" dirty="0" err="1"/>
              <a:t>eficientes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resuelven</a:t>
            </a:r>
            <a:r>
              <a:rPr lang="en-US" dirty="0"/>
              <a:t> el </a:t>
            </a:r>
            <a:r>
              <a:rPr lang="en-US" dirty="0" err="1"/>
              <a:t>problema</a:t>
            </a:r>
            <a:r>
              <a:rPr lang="en-US" dirty="0"/>
              <a:t> con 3 </a:t>
            </a:r>
            <a:r>
              <a:rPr lang="en-US" dirty="0" err="1"/>
              <a:t>varillas</a:t>
            </a:r>
            <a:r>
              <a:rPr lang="en-US" dirty="0"/>
              <a:t> de </a:t>
            </a:r>
            <a:r>
              <a:rPr lang="en-US" dirty="0" err="1"/>
              <a:t>manera</a:t>
            </a:r>
            <a:r>
              <a:rPr lang="en-US" dirty="0"/>
              <a:t> </a:t>
            </a:r>
            <a:r>
              <a:rPr lang="en-US" dirty="0" err="1"/>
              <a:t>óptima</a:t>
            </a:r>
            <a:r>
              <a:rPr lang="en-US" dirty="0"/>
              <a:t>, no se </a:t>
            </a:r>
            <a:r>
              <a:rPr lang="en-US" dirty="0" err="1"/>
              <a:t>han</a:t>
            </a:r>
            <a:r>
              <a:rPr lang="en-US" dirty="0"/>
              <a:t> </a:t>
            </a:r>
            <a:r>
              <a:rPr lang="en-US" dirty="0" err="1"/>
              <a:t>encontrado</a:t>
            </a:r>
            <a:r>
              <a:rPr lang="en-US" dirty="0"/>
              <a:t> </a:t>
            </a:r>
            <a:r>
              <a:rPr lang="en-US" dirty="0" err="1"/>
              <a:t>aún</a:t>
            </a:r>
            <a:r>
              <a:rPr lang="en-US" dirty="0"/>
              <a:t> </a:t>
            </a:r>
            <a:r>
              <a:rPr lang="en-US" dirty="0" err="1"/>
              <a:t>sus</a:t>
            </a:r>
            <a:r>
              <a:rPr lang="en-US" dirty="0"/>
              <a:t> </a:t>
            </a:r>
            <a:r>
              <a:rPr lang="en-US" dirty="0" err="1"/>
              <a:t>contrapartidas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cualquier</a:t>
            </a:r>
            <a:r>
              <a:rPr lang="en-US" dirty="0"/>
              <a:t> </a:t>
            </a:r>
            <a:r>
              <a:rPr lang="en-US" dirty="0" err="1"/>
              <a:t>número</a:t>
            </a:r>
            <a:r>
              <a:rPr lang="en-US" dirty="0"/>
              <a:t> (N </a:t>
            </a:r>
            <a:r>
              <a:rPr lang="en-US" dirty="0" err="1"/>
              <a:t>igual</a:t>
            </a:r>
            <a:r>
              <a:rPr lang="en-US" dirty="0"/>
              <a:t> o superior a 3) de </a:t>
            </a:r>
            <a:r>
              <a:rPr lang="en-US" dirty="0" err="1"/>
              <a:t>ellas</a:t>
            </a:r>
            <a:r>
              <a:rPr lang="en-US" dirty="0"/>
              <a:t>.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Torres de </a:t>
            </a:r>
            <a:r>
              <a:rPr kumimoji="0" lang="es-E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Hanoi</a:t>
            </a:r>
            <a:endParaRPr kumimoji="0" lang="es-E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Torres de Hanoi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Torres de </a:t>
            </a:r>
            <a:r>
              <a:rPr kumimoji="0" lang="es-E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Hanoi</a:t>
            </a:r>
            <a:endParaRPr kumimoji="0" lang="es-E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67544" y="1844824"/>
            <a:ext cx="8208912" cy="28623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m(F,T) -&gt; </a:t>
            </a:r>
            <a:r>
              <a:rPr lang="en-US" b="1" dirty="0" err="1" smtClean="0"/>
              <a:t>io:format</a:t>
            </a:r>
            <a:r>
              <a:rPr lang="en-US" b="1" dirty="0" smtClean="0"/>
              <a:t>("~</a:t>
            </a:r>
            <a:r>
              <a:rPr lang="en-US" b="1" dirty="0" err="1" smtClean="0"/>
              <a:t>w~s~w~n</a:t>
            </a:r>
            <a:r>
              <a:rPr lang="en-US" b="1" dirty="0" smtClean="0"/>
              <a:t>", [F, " --&gt; ", T]).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h(1,F,U,T) -&gt; m(F, T);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h(N,F,U,T) when N &gt; 0 -&gt;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    h(N - 1, F, T, U),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    m(F, T),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    h(N - 1, U, F, T).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err="1" smtClean="0"/>
              <a:t>hanoi</a:t>
            </a:r>
            <a:r>
              <a:rPr lang="en-US" b="1" dirty="0" smtClean="0"/>
              <a:t>(0) -&gt; </a:t>
            </a:r>
            <a:r>
              <a:rPr lang="en-US" b="1" dirty="0" err="1" smtClean="0"/>
              <a:t>io:format</a:t>
            </a:r>
            <a:r>
              <a:rPr lang="en-US" b="1" dirty="0" smtClean="0"/>
              <a:t>("number of disks cannot be 0~n");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err="1" smtClean="0"/>
              <a:t>hanoi</a:t>
            </a:r>
            <a:r>
              <a:rPr lang="en-US" b="1" dirty="0" smtClean="0"/>
              <a:t>(N) when N &lt; 0 -&gt; </a:t>
            </a:r>
            <a:r>
              <a:rPr lang="en-US" b="1" dirty="0" err="1" smtClean="0"/>
              <a:t>io:format</a:t>
            </a:r>
            <a:r>
              <a:rPr lang="en-US" b="1" dirty="0" smtClean="0"/>
              <a:t>("number of disks must be &gt; 0~n");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err="1" smtClean="0"/>
              <a:t>hanoi</a:t>
            </a:r>
            <a:r>
              <a:rPr lang="en-US" b="1" dirty="0" smtClean="0"/>
              <a:t>(N) when N &gt; 10 -&gt; </a:t>
            </a:r>
            <a:r>
              <a:rPr lang="en-US" b="1" dirty="0" err="1" smtClean="0"/>
              <a:t>io:format</a:t>
            </a:r>
            <a:r>
              <a:rPr lang="en-US" b="1" dirty="0" smtClean="0"/>
              <a:t>("number of disks must be &lt; 10~n");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err="1" smtClean="0"/>
              <a:t>hanoi</a:t>
            </a:r>
            <a:r>
              <a:rPr lang="en-US" b="1" dirty="0" smtClean="0"/>
              <a:t>(N) -&gt; h(N, 1, 2, 3).</a:t>
            </a:r>
            <a:endParaRPr lang="en-US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Torres de Hanoi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Torres de </a:t>
            </a:r>
            <a:r>
              <a:rPr kumimoji="0" lang="es-E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Hanoi</a:t>
            </a:r>
            <a:endParaRPr kumimoji="0" lang="es-E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67544" y="2276872"/>
            <a:ext cx="8208912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def </a:t>
            </a:r>
            <a:r>
              <a:rPr lang="en-US" b="1" dirty="0" err="1" smtClean="0"/>
              <a:t>moveit</a:t>
            </a:r>
            <a:r>
              <a:rPr lang="en-US" b="1" dirty="0" smtClean="0"/>
              <a:t>(</a:t>
            </a:r>
            <a:r>
              <a:rPr lang="en-US" b="1" dirty="0" err="1" smtClean="0"/>
              <a:t>frm</a:t>
            </a:r>
            <a:r>
              <a:rPr lang="en-US" b="1" dirty="0" smtClean="0"/>
              <a:t>, to):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   print 'move %s --&gt; %s' % (</a:t>
            </a:r>
            <a:r>
              <a:rPr lang="en-US" b="1" dirty="0" err="1" smtClean="0"/>
              <a:t>frm</a:t>
            </a:r>
            <a:r>
              <a:rPr lang="en-US" b="1" dirty="0" smtClean="0"/>
              <a:t>, to)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def </a:t>
            </a:r>
            <a:r>
              <a:rPr lang="en-US" b="1" dirty="0" err="1" smtClean="0"/>
              <a:t>dohanoi</a:t>
            </a:r>
            <a:r>
              <a:rPr lang="en-US" b="1" dirty="0" smtClean="0"/>
              <a:t>(n, to, </a:t>
            </a:r>
            <a:r>
              <a:rPr lang="en-US" b="1" dirty="0" err="1" smtClean="0"/>
              <a:t>frm</a:t>
            </a:r>
            <a:r>
              <a:rPr lang="en-US" b="1" dirty="0" smtClean="0"/>
              <a:t>, using):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   if n == 0: return []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   </a:t>
            </a:r>
            <a:r>
              <a:rPr lang="en-US" b="1" dirty="0" err="1" smtClean="0"/>
              <a:t>dohanoi</a:t>
            </a:r>
            <a:r>
              <a:rPr lang="en-US" b="1" dirty="0" smtClean="0"/>
              <a:t>(n-1, using, </a:t>
            </a:r>
            <a:r>
              <a:rPr lang="en-US" b="1" dirty="0" err="1" smtClean="0"/>
              <a:t>frm</a:t>
            </a:r>
            <a:r>
              <a:rPr lang="en-US" b="1" dirty="0" smtClean="0"/>
              <a:t>, to);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   </a:t>
            </a:r>
            <a:r>
              <a:rPr lang="en-US" b="1" dirty="0" err="1" smtClean="0"/>
              <a:t>moveit</a:t>
            </a:r>
            <a:r>
              <a:rPr lang="en-US" b="1" dirty="0" smtClean="0"/>
              <a:t>(</a:t>
            </a:r>
            <a:r>
              <a:rPr lang="en-US" b="1" dirty="0" err="1" smtClean="0"/>
              <a:t>frm</a:t>
            </a:r>
            <a:r>
              <a:rPr lang="en-US" b="1" dirty="0" smtClean="0"/>
              <a:t>, to);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   </a:t>
            </a:r>
            <a:r>
              <a:rPr lang="en-US" b="1" dirty="0" err="1" smtClean="0"/>
              <a:t>dohanoi</a:t>
            </a:r>
            <a:r>
              <a:rPr lang="en-US" b="1" dirty="0" smtClean="0"/>
              <a:t>(n-1, to, using, </a:t>
            </a:r>
            <a:r>
              <a:rPr lang="en-US" b="1" dirty="0" err="1" smtClean="0"/>
              <a:t>frm</a:t>
            </a:r>
            <a:r>
              <a:rPr lang="en-US" b="1" dirty="0" smtClean="0"/>
              <a:t>);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1916832"/>
            <a:ext cx="8208912" cy="369331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def main():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   if </a:t>
            </a:r>
            <a:r>
              <a:rPr lang="en-US" b="1" dirty="0" err="1" smtClean="0"/>
              <a:t>len</a:t>
            </a:r>
            <a:r>
              <a:rPr lang="en-US" b="1" dirty="0" smtClean="0"/>
              <a:t>(</a:t>
            </a:r>
            <a:r>
              <a:rPr lang="en-US" b="1" dirty="0" err="1" smtClean="0"/>
              <a:t>sys.argv</a:t>
            </a:r>
            <a:r>
              <a:rPr lang="en-US" b="1" dirty="0" smtClean="0"/>
              <a:t>) &gt; 1: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      for </a:t>
            </a:r>
            <a:r>
              <a:rPr lang="en-US" b="1" dirty="0" err="1" smtClean="0"/>
              <a:t>arg</a:t>
            </a:r>
            <a:r>
              <a:rPr lang="en-US" b="1" dirty="0" smtClean="0"/>
              <a:t> in </a:t>
            </a:r>
            <a:r>
              <a:rPr lang="en-US" b="1" dirty="0" err="1" smtClean="0"/>
              <a:t>sys.argv</a:t>
            </a:r>
            <a:r>
              <a:rPr lang="en-US" b="1" dirty="0" smtClean="0"/>
              <a:t>[1:]: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         n = </a:t>
            </a:r>
            <a:r>
              <a:rPr lang="en-US" b="1" dirty="0" err="1" smtClean="0"/>
              <a:t>eval</a:t>
            </a:r>
            <a:r>
              <a:rPr lang="en-US" b="1" dirty="0" smtClean="0"/>
              <a:t>(</a:t>
            </a:r>
            <a:r>
              <a:rPr lang="en-US" b="1" dirty="0" err="1" smtClean="0"/>
              <a:t>arg</a:t>
            </a:r>
            <a:r>
              <a:rPr lang="en-US" b="1" dirty="0" smtClean="0"/>
              <a:t>)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         </a:t>
            </a:r>
            <a:r>
              <a:rPr lang="en-US" b="1" dirty="0" err="1" smtClean="0"/>
              <a:t>dohanoi</a:t>
            </a:r>
            <a:r>
              <a:rPr lang="en-US" b="1" dirty="0" smtClean="0"/>
              <a:t>(n, 3, 1, 2)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   else: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      try: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         while 1: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            n = input()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            </a:t>
            </a:r>
            <a:r>
              <a:rPr lang="en-US" b="1" dirty="0" err="1" smtClean="0"/>
              <a:t>dohanoi</a:t>
            </a:r>
            <a:r>
              <a:rPr lang="en-US" b="1" dirty="0" smtClean="0"/>
              <a:t>(n, 3, 1, 2)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      except </a:t>
            </a:r>
            <a:r>
              <a:rPr lang="en-US" b="1" dirty="0" err="1" smtClean="0"/>
              <a:t>EOFError</a:t>
            </a:r>
            <a:r>
              <a:rPr lang="en-US" b="1" dirty="0" smtClean="0"/>
              <a:t>: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         pass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main()</a:t>
            </a:r>
            <a:endParaRPr lang="en-US" b="1" dirty="0"/>
          </a:p>
        </p:txBody>
      </p:sp>
      <p:sp>
        <p:nvSpPr>
          <p:cNvPr id="5" name="1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Torres de </a:t>
            </a:r>
            <a:r>
              <a:rPr kumimoji="0" lang="es-E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Hanoi</a:t>
            </a:r>
            <a:endParaRPr kumimoji="0" lang="es-E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/>
              <a:t>Características del lenguaje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Erlang</a:t>
            </a:r>
            <a:r>
              <a:rPr lang="es-ES" dirty="0" smtClean="0"/>
              <a:t> es un lenguaje de programación funcional, concurrente y distribuido</a:t>
            </a:r>
          </a:p>
          <a:p>
            <a:r>
              <a:rPr lang="es-ES" dirty="0" smtClean="0"/>
              <a:t>Evalúa las expresiones de forma voraz, al contrario que otros lenguajes funcionales como HASKELL, que usa evaluación perezosa.</a:t>
            </a:r>
          </a:p>
          <a:p>
            <a:r>
              <a:rPr lang="es-ES" dirty="0" smtClean="0"/>
              <a:t>Es un lenguaje interpretado, aunque también incluye un compilador llamado (no es soportado en todas las plataformas)</a:t>
            </a:r>
            <a:endParaRPr lang="es-E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/>
              <a:t>Bibliografía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00"/>
                </a:solidFill>
                <a:latin typeface="Trebuchet MS" pitchFamily="32" charset="0"/>
                <a:ea typeface="DejaVu Sans" charset="0"/>
                <a:cs typeface="DejaVu Sans" charset="0"/>
              </a:rPr>
              <a:t>Pagina</a:t>
            </a:r>
            <a:r>
              <a:rPr lang="en-US" dirty="0" smtClean="0">
                <a:solidFill>
                  <a:srgbClr val="000000"/>
                </a:solidFill>
                <a:latin typeface="Trebuchet MS" pitchFamily="32" charset="0"/>
                <a:ea typeface="DejaVu Sans" charset="0"/>
                <a:cs typeface="DejaVu Sans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rebuchet MS" pitchFamily="32" charset="0"/>
                <a:ea typeface="DejaVu Sans" charset="0"/>
                <a:cs typeface="DejaVu Sans" charset="0"/>
              </a:rPr>
              <a:t>oficial</a:t>
            </a:r>
            <a:r>
              <a:rPr lang="en-US" dirty="0" smtClean="0">
                <a:solidFill>
                  <a:srgbClr val="000000"/>
                </a:solidFill>
                <a:latin typeface="Trebuchet MS" pitchFamily="32" charset="0"/>
                <a:ea typeface="DejaVu Sans" charset="0"/>
                <a:cs typeface="DejaVu Sans" charset="0"/>
              </a:rPr>
              <a:t> de </a:t>
            </a:r>
            <a:r>
              <a:rPr lang="en-US" dirty="0" err="1" smtClean="0">
                <a:solidFill>
                  <a:srgbClr val="000000"/>
                </a:solidFill>
                <a:latin typeface="Trebuchet MS" pitchFamily="32" charset="0"/>
                <a:ea typeface="DejaVu Sans" charset="0"/>
                <a:cs typeface="DejaVu Sans" charset="0"/>
              </a:rPr>
              <a:t>Erlang</a:t>
            </a:r>
            <a:r>
              <a:rPr lang="en-US" dirty="0" smtClean="0">
                <a:solidFill>
                  <a:srgbClr val="000000"/>
                </a:solidFill>
                <a:latin typeface="Trebuchet MS" pitchFamily="32" charset="0"/>
                <a:ea typeface="DejaVu Sans" charset="0"/>
                <a:cs typeface="DejaVu Sans" charset="0"/>
              </a:rPr>
              <a:t>: </a:t>
            </a:r>
            <a:r>
              <a:rPr lang="en-US" dirty="0" smtClean="0">
                <a:solidFill>
                  <a:srgbClr val="CCCCFF"/>
                </a:solidFill>
                <a:latin typeface="Trebuchet MS" pitchFamily="32" charset="0"/>
                <a:ea typeface="DejaVu Sans" charset="0"/>
                <a:cs typeface="DejaVu Sans" charset="0"/>
                <a:hlinkClick r:id="rId2"/>
              </a:rPr>
              <a:t>http://www.erlang.org</a:t>
            </a:r>
            <a:endParaRPr lang="en-US" dirty="0" smtClean="0">
              <a:solidFill>
                <a:srgbClr val="000000"/>
              </a:solidFill>
              <a:latin typeface="Trebuchet MS" pitchFamily="32" charset="0"/>
              <a:ea typeface="DejaVu Sans" charset="0"/>
              <a:cs typeface="DejaVu Sans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Trebuchet MS" pitchFamily="32" charset="0"/>
                <a:ea typeface="DejaVu Sans" charset="0"/>
                <a:cs typeface="DejaVu Sans" charset="0"/>
              </a:rPr>
              <a:t>Benchmark entre Apache 2.0.39 y Yaws </a:t>
            </a:r>
            <a:r>
              <a:rPr lang="en-US" dirty="0" err="1" smtClean="0">
                <a:solidFill>
                  <a:srgbClr val="000000"/>
                </a:solidFill>
                <a:latin typeface="Trebuchet MS" pitchFamily="32" charset="0"/>
                <a:ea typeface="DejaVu Sans" charset="0"/>
                <a:cs typeface="DejaVu Sans" charset="0"/>
              </a:rPr>
              <a:t>por</a:t>
            </a:r>
            <a:r>
              <a:rPr lang="en-US" dirty="0" smtClean="0">
                <a:solidFill>
                  <a:srgbClr val="000000"/>
                </a:solidFill>
                <a:latin typeface="Trebuchet MS" pitchFamily="32" charset="0"/>
                <a:ea typeface="DejaVu Sans" charset="0"/>
                <a:cs typeface="DejaVu Sans" charset="0"/>
              </a:rPr>
              <a:t> Joe Armstrong: </a:t>
            </a:r>
            <a:r>
              <a:rPr lang="en-US" dirty="0" smtClean="0">
                <a:solidFill>
                  <a:srgbClr val="CCCCFF"/>
                </a:solidFill>
                <a:latin typeface="Trebuchet MS" pitchFamily="32" charset="0"/>
                <a:ea typeface="DejaVu Sans" charset="0"/>
                <a:cs typeface="DejaVu Sans" charset="0"/>
                <a:hlinkClick r:id="rId3"/>
              </a:rPr>
              <a:t>http://www.sics.se/~</a:t>
            </a:r>
            <a:r>
              <a:rPr lang="en-US" dirty="0" smtClean="0">
                <a:solidFill>
                  <a:srgbClr val="CCCCFF"/>
                </a:solidFill>
                <a:latin typeface="Trebuchet MS" pitchFamily="32" charset="0"/>
                <a:ea typeface="DejaVu Sans" charset="0"/>
                <a:cs typeface="DejaVu Sans" charset="0"/>
                <a:hlinkClick r:id="rId3"/>
              </a:rPr>
              <a:t>joe/apachevsyaws.html</a:t>
            </a:r>
          </a:p>
          <a:p>
            <a:endParaRPr lang="en-US" dirty="0" smtClean="0">
              <a:solidFill>
                <a:srgbClr val="CCCCFF"/>
              </a:solidFill>
              <a:latin typeface="Trebuchet MS" pitchFamily="32" charset="0"/>
              <a:ea typeface="DejaVu Sans" charset="0"/>
              <a:cs typeface="DejaVu Sans" charset="0"/>
              <a:hlinkClick r:id="rId3"/>
            </a:endParaRPr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/>
              <a:t>Características del lenguaje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Dispone de recolector de basura</a:t>
            </a:r>
          </a:p>
          <a:p>
            <a:endParaRPr lang="es-ES" dirty="0" smtClean="0"/>
          </a:p>
          <a:p>
            <a:r>
              <a:rPr lang="es-ES" dirty="0" smtClean="0"/>
              <a:t>Realiza una comprobación de tipos dinámica</a:t>
            </a:r>
          </a:p>
          <a:p>
            <a:endParaRPr lang="es-ES" dirty="0" smtClean="0"/>
          </a:p>
          <a:p>
            <a:r>
              <a:rPr lang="es-ES" dirty="0" smtClean="0"/>
              <a:t>Es tolerante a fallos</a:t>
            </a:r>
          </a:p>
          <a:p>
            <a:endParaRPr lang="es-ES" dirty="0" smtClean="0"/>
          </a:p>
          <a:p>
            <a:r>
              <a:rPr lang="es-ES" dirty="0" smtClean="0"/>
              <a:t>Tiene la posibilidad de conectar con código en C, Java y otros lenguajes.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/>
              <a:t>Características del lenguaje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Estructura de un módulo </a:t>
            </a:r>
            <a:r>
              <a:rPr lang="es-ES" dirty="0" err="1" smtClean="0"/>
              <a:t>Erlang</a:t>
            </a:r>
            <a:r>
              <a:rPr lang="es-ES" dirty="0" smtClean="0"/>
              <a:t>: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2051720" y="2228671"/>
            <a:ext cx="4896544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-module(prueba). </a:t>
            </a:r>
          </a:p>
          <a:p>
            <a:r>
              <a:rPr lang="es-ES" dirty="0" smtClean="0"/>
              <a:t>-</a:t>
            </a:r>
            <a:r>
              <a:rPr lang="es-ES" dirty="0" err="1" smtClean="0"/>
              <a:t>export</a:t>
            </a:r>
            <a:r>
              <a:rPr lang="es-ES" dirty="0" smtClean="0"/>
              <a:t>([</a:t>
            </a:r>
            <a:r>
              <a:rPr lang="es-ES" dirty="0" err="1" smtClean="0"/>
              <a:t>hola_mundo</a:t>
            </a:r>
            <a:r>
              <a:rPr lang="es-ES" dirty="0" smtClean="0"/>
              <a:t>/0]). </a:t>
            </a:r>
          </a:p>
          <a:p>
            <a:r>
              <a:rPr lang="es-ES" dirty="0" err="1" smtClean="0"/>
              <a:t>hola_mundo</a:t>
            </a:r>
            <a:r>
              <a:rPr lang="es-ES" dirty="0" smtClean="0"/>
              <a:t>() -&gt; </a:t>
            </a:r>
          </a:p>
          <a:p>
            <a:r>
              <a:rPr lang="es-ES" dirty="0" smtClean="0"/>
              <a:t>	</a:t>
            </a:r>
            <a:r>
              <a:rPr lang="es-ES" dirty="0" err="1" smtClean="0"/>
              <a:t>io:format</a:t>
            </a:r>
            <a:r>
              <a:rPr lang="es-ES" dirty="0" smtClean="0"/>
              <a:t>("Hola </a:t>
            </a:r>
            <a:r>
              <a:rPr lang="es-ES" dirty="0" err="1" smtClean="0"/>
              <a:t>mundo~n</a:t>
            </a:r>
            <a:r>
              <a:rPr lang="es-ES" dirty="0" smtClean="0"/>
              <a:t>"). 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611560" y="3501008"/>
            <a:ext cx="799288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 smtClean="0"/>
              <a:t>La estructura de un módulo se compone de un conjunto de directivas y funciones. En este caso tenemos las directivas </a:t>
            </a:r>
            <a:r>
              <a:rPr lang="es-ES" sz="2800" i="1" dirty="0" smtClean="0"/>
              <a:t>-module(nombre).</a:t>
            </a:r>
            <a:r>
              <a:rPr lang="es-ES" sz="2800" dirty="0" smtClean="0"/>
              <a:t> y la directiva </a:t>
            </a:r>
            <a:r>
              <a:rPr lang="es-ES" sz="2800" i="1" dirty="0" smtClean="0"/>
              <a:t>-</a:t>
            </a:r>
            <a:r>
              <a:rPr lang="es-ES" sz="2800" i="1" dirty="0" err="1" smtClean="0"/>
              <a:t>export</a:t>
            </a:r>
            <a:r>
              <a:rPr lang="es-ES" sz="2800" i="1" dirty="0" smtClean="0"/>
              <a:t>([función/</a:t>
            </a:r>
            <a:r>
              <a:rPr lang="es-ES" sz="2800" i="1" dirty="0" err="1" smtClean="0"/>
              <a:t>aridad</a:t>
            </a:r>
            <a:r>
              <a:rPr lang="es-ES" sz="2800" i="1" dirty="0" smtClean="0"/>
              <a:t>]).</a:t>
            </a:r>
            <a:r>
              <a:rPr lang="es-ES" sz="2800" dirty="0" smtClean="0"/>
              <a:t> La directiva </a:t>
            </a:r>
            <a:r>
              <a:rPr lang="es-ES" sz="2800" i="1" dirty="0" err="1" smtClean="0"/>
              <a:t>export</a:t>
            </a:r>
            <a:r>
              <a:rPr lang="es-ES" sz="2800" dirty="0" smtClean="0"/>
              <a:t> contiene una lista de funciones con su </a:t>
            </a:r>
            <a:r>
              <a:rPr lang="es-ES" sz="2800" dirty="0" err="1" smtClean="0"/>
              <a:t>aridad</a:t>
            </a:r>
            <a:r>
              <a:rPr lang="es-ES" sz="2800" dirty="0" smtClean="0"/>
              <a:t> (número de parámetros que tiene la función), que serán visibles externamente.</a:t>
            </a:r>
            <a:endParaRPr lang="es-E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/>
              <a:t>Robustez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" dirty="0" smtClean="0"/>
              <a:t>    Un sistema robusto es aquel que funciona aun en presencia de problemas inesperados. </a:t>
            </a:r>
            <a:r>
              <a:rPr lang="es-ES" dirty="0" err="1" smtClean="0"/>
              <a:t>Erlang</a:t>
            </a:r>
            <a:r>
              <a:rPr lang="es-ES" dirty="0" smtClean="0"/>
              <a:t> proporciona algunos mecanismos:</a:t>
            </a:r>
          </a:p>
          <a:p>
            <a:r>
              <a:rPr lang="es-ES" b="1" dirty="0" smtClean="0"/>
              <a:t>Excepciones: catch y </a:t>
            </a:r>
            <a:r>
              <a:rPr lang="es-ES" b="1" dirty="0" err="1" smtClean="0"/>
              <a:t>throw</a:t>
            </a:r>
            <a:endParaRPr lang="es-ES" b="1" dirty="0" smtClean="0"/>
          </a:p>
          <a:p>
            <a:pPr lvl="1"/>
            <a:r>
              <a:rPr lang="es-ES" dirty="0" err="1" smtClean="0"/>
              <a:t>throw</a:t>
            </a:r>
            <a:r>
              <a:rPr lang="es-ES" dirty="0" smtClean="0"/>
              <a:t>(expresión) evalúa la expresión y proporciona el resultado al catch más cercano. Puede usarse para generar un mensaje de error.</a:t>
            </a:r>
          </a:p>
          <a:p>
            <a:pPr lvl="1"/>
            <a:r>
              <a:rPr lang="es-ES" dirty="0" smtClean="0"/>
              <a:t>(catch expresión) evalúa la expresión, y si captura un mensaje de error genera una estructura de datos, bien la generada por </a:t>
            </a:r>
            <a:r>
              <a:rPr lang="es-ES" dirty="0" err="1" smtClean="0"/>
              <a:t>throw</a:t>
            </a:r>
            <a:r>
              <a:rPr lang="es-ES" dirty="0" smtClean="0"/>
              <a:t> o la generada por el propio sistema.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672</TotalTime>
  <Words>2669</Words>
  <Application>Microsoft Office PowerPoint</Application>
  <PresentationFormat>Presentación en pantalla (4:3)</PresentationFormat>
  <Paragraphs>378</Paragraphs>
  <Slides>60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60</vt:i4>
      </vt:variant>
    </vt:vector>
  </HeadingPairs>
  <TitlesOfParts>
    <vt:vector size="61" baseType="lpstr">
      <vt:lpstr>Tema de Office</vt:lpstr>
      <vt:lpstr>ERLANG</vt:lpstr>
      <vt:lpstr>Introducción</vt:lpstr>
      <vt:lpstr>Introducción</vt:lpstr>
      <vt:lpstr>Introducción</vt:lpstr>
      <vt:lpstr>Influencias</vt:lpstr>
      <vt:lpstr>Características del lenguaje</vt:lpstr>
      <vt:lpstr>Características del lenguaje</vt:lpstr>
      <vt:lpstr>Características del lenguaje</vt:lpstr>
      <vt:lpstr>Robustez</vt:lpstr>
      <vt:lpstr>Robustez</vt:lpstr>
      <vt:lpstr>Robustez</vt:lpstr>
      <vt:lpstr>Tipos de datos en Erlang</vt:lpstr>
      <vt:lpstr>Datos constantes</vt:lpstr>
      <vt:lpstr>Datos constantes</vt:lpstr>
      <vt:lpstr>Datos compuestos</vt:lpstr>
      <vt:lpstr>Datos compuestos</vt:lpstr>
      <vt:lpstr>Datos compuestos</vt:lpstr>
      <vt:lpstr>Concurrencia en Erlang</vt:lpstr>
      <vt:lpstr>Creación de procesos</vt:lpstr>
      <vt:lpstr>Paso de mensajes</vt:lpstr>
      <vt:lpstr>Algunas aplicaciones</vt:lpstr>
      <vt:lpstr>Algunas aplicaciones</vt:lpstr>
      <vt:lpstr>Comparativa de Yaws con Apache 2.0.39</vt:lpstr>
      <vt:lpstr>Instalación de Erlang</vt:lpstr>
      <vt:lpstr>Instalación de Erlang</vt:lpstr>
      <vt:lpstr>Editor externo</vt:lpstr>
      <vt:lpstr>Utilizando Eclipse</vt:lpstr>
      <vt:lpstr>Códigos de ejemplo</vt:lpstr>
      <vt:lpstr>Factorial</vt:lpstr>
      <vt:lpstr>Factorial Concurrente</vt:lpstr>
      <vt:lpstr>Códigos factorial Concurrente</vt:lpstr>
      <vt:lpstr>Función partirFact</vt:lpstr>
      <vt:lpstr>Función recuperarFact</vt:lpstr>
      <vt:lpstr>Comparación de tiempos</vt:lpstr>
      <vt:lpstr>Sumar Vectores</vt:lpstr>
      <vt:lpstr>Sumar Vectores Concurrente</vt:lpstr>
      <vt:lpstr>Código Sumar Vectores Concurrente</vt:lpstr>
      <vt:lpstr>Función sumVecC</vt:lpstr>
      <vt:lpstr>Función recuperar</vt:lpstr>
      <vt:lpstr>Producto escalar</vt:lpstr>
      <vt:lpstr>Producto escalar</vt:lpstr>
      <vt:lpstr>Producto escalar</vt:lpstr>
      <vt:lpstr>Manejo de Ficheros</vt:lpstr>
      <vt:lpstr>Erlang</vt:lpstr>
      <vt:lpstr>Algoritmos Estables</vt:lpstr>
      <vt:lpstr>Algoritmos Estables</vt:lpstr>
      <vt:lpstr>Algoritmos Estables</vt:lpstr>
      <vt:lpstr>Algoritmos Estables</vt:lpstr>
      <vt:lpstr>Algoritmos Estables</vt:lpstr>
      <vt:lpstr>Algoritmos Inestables</vt:lpstr>
      <vt:lpstr>Algoritmos Inestables</vt:lpstr>
      <vt:lpstr>Algoritmos Inestables</vt:lpstr>
      <vt:lpstr>Algoritmo Inestables</vt:lpstr>
      <vt:lpstr>Torres de Hanoi</vt:lpstr>
      <vt:lpstr>Torres de Hanoi</vt:lpstr>
      <vt:lpstr>Torres de Hanoi</vt:lpstr>
      <vt:lpstr>Torres de Hanoi</vt:lpstr>
      <vt:lpstr>Torres de Hanoi</vt:lpstr>
      <vt:lpstr>Torres de Hanoi</vt:lpstr>
      <vt:lpstr>Bibliografía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Instalación de Erlang</dc:title>
  <dc:creator>Juan</dc:creator>
  <cp:lastModifiedBy>Juan</cp:lastModifiedBy>
  <cp:revision>70</cp:revision>
  <dcterms:created xsi:type="dcterms:W3CDTF">2011-05-12T20:52:50Z</dcterms:created>
  <dcterms:modified xsi:type="dcterms:W3CDTF">2011-05-16T21:01:56Z</dcterms:modified>
</cp:coreProperties>
</file>